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8"/>
  </p:notesMasterIdLst>
  <p:handoutMasterIdLst>
    <p:handoutMasterId r:id="rId9"/>
  </p:handoutMasterIdLst>
  <p:sldIdLst>
    <p:sldId id="326" r:id="rId2"/>
    <p:sldId id="327" r:id="rId3"/>
    <p:sldId id="328" r:id="rId4"/>
    <p:sldId id="329" r:id="rId5"/>
    <p:sldId id="330" r:id="rId6"/>
    <p:sldId id="331" r:id="rId7"/>
  </p:sldIdLst>
  <p:sldSz cx="9144000" cy="5143500" type="screen16x9"/>
  <p:notesSz cx="6858000" cy="9144000"/>
  <p:defaultTextStyle>
    <a:defPPr>
      <a:defRPr lang="de-DE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81" autoAdjust="0"/>
  </p:normalViewPr>
  <p:slideViewPr>
    <p:cSldViewPr snapToGrid="0" snapToObjects="1">
      <p:cViewPr>
        <p:scale>
          <a:sx n="122" d="100"/>
          <a:sy n="122" d="100"/>
        </p:scale>
        <p:origin x="72" y="-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B14525D-B880-0D4F-AB9C-90DAA4DC59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E8ED36-2F45-F543-A746-12B903EF96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DF19E4A-00A9-D04A-B82D-E38772975B14}" type="datetime1">
              <a:rPr lang="de-DE"/>
              <a:pPr>
                <a:defRPr/>
              </a:pPr>
              <a:t>05.05.2025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6173C0F-150D-5E4F-8B02-3342339472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036606E-B8E3-A441-8A42-AC4AFAA0C5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061D30-53CE-F442-9C72-F90BB00E2DF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6062D68-4633-C24F-A7E1-D62EFBDD3D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E0275E9-0D0A-FE41-956A-FCEE4C027C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A386A7B-D816-A747-B77C-82D04F0424A5}" type="datetime1">
              <a:rPr lang="de-DE"/>
              <a:pPr>
                <a:defRPr/>
              </a:pPr>
              <a:t>05.05.2025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60281D5E-6BDE-824F-9915-B5AEA7FE70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2E53D8A3-023F-214D-8E57-0781E170B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796AEC-BFCD-0A4E-894D-C8D4D3DBDD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0569CF8-6937-534A-B676-67A2794486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E4D2711-8C08-8444-A5E5-9A0796FAFE7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Geneva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7" charset="-128"/>
        <a:cs typeface="Geneva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7" charset="-128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7"/>
          <p:cNvSpPr>
            <a:spLocks noGrp="1"/>
          </p:cNvSpPr>
          <p:nvPr>
            <p:ph type="ctrTitle"/>
          </p:nvPr>
        </p:nvSpPr>
        <p:spPr>
          <a:xfrm>
            <a:off x="359999" y="360000"/>
            <a:ext cx="7020000" cy="1440000"/>
          </a:xfrm>
          <a:prstGeom prst="rect">
            <a:avLst/>
          </a:prstGeom>
        </p:spPr>
        <p:txBody>
          <a:bodyPr/>
          <a:lstStyle>
            <a:lvl1pPr>
              <a:defRPr sz="2250" cap="none" baseline="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Untertitel 8"/>
          <p:cNvSpPr>
            <a:spLocks noGrp="1"/>
          </p:cNvSpPr>
          <p:nvPr>
            <p:ph type="subTitle" idx="1"/>
          </p:nvPr>
        </p:nvSpPr>
        <p:spPr>
          <a:xfrm>
            <a:off x="360000" y="1799998"/>
            <a:ext cx="7019999" cy="252000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7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/>
          <p:cNvSpPr>
            <a:spLocks noGrp="1"/>
          </p:cNvSpPr>
          <p:nvPr>
            <p:ph type="title"/>
          </p:nvPr>
        </p:nvSpPr>
        <p:spPr>
          <a:xfrm>
            <a:off x="360000" y="360000"/>
            <a:ext cx="7020000" cy="54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26" name="Inhaltsplatzhalter 25"/>
          <p:cNvSpPr>
            <a:spLocks noGrp="1"/>
          </p:cNvSpPr>
          <p:nvPr>
            <p:ph sz="quarter" idx="10"/>
          </p:nvPr>
        </p:nvSpPr>
        <p:spPr>
          <a:xfrm>
            <a:off x="360000" y="1080000"/>
            <a:ext cx="8424000" cy="3240000"/>
          </a:xfrm>
        </p:spPr>
        <p:txBody>
          <a:bodyPr/>
          <a:lstStyle>
            <a:lvl1pPr>
              <a:spcAft>
                <a:spcPts val="800"/>
              </a:spcAft>
              <a:defRPr sz="1400"/>
            </a:lvl1pPr>
            <a:lvl2pPr>
              <a:spcAft>
                <a:spcPts val="800"/>
              </a:spcAft>
              <a:defRPr sz="1400"/>
            </a:lvl2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16970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18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93E1723E-2EB2-3944-A9F1-5C185E66D929}"/>
              </a:ext>
            </a:extLst>
          </p:cNvPr>
          <p:cNvSpPr/>
          <p:nvPr/>
        </p:nvSpPr>
        <p:spPr>
          <a:xfrm>
            <a:off x="0" y="4589463"/>
            <a:ext cx="9144000" cy="5588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0" scaled="0"/>
          </a:gra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800" dirty="0"/>
          </a:p>
        </p:txBody>
      </p:sp>
      <p:sp>
        <p:nvSpPr>
          <p:cNvPr id="1028" name="Textplatzhalter 12">
            <a:extLst>
              <a:ext uri="{FF2B5EF4-FFF2-40B4-BE49-F238E27FC236}">
                <a16:creationId xmlns:a16="http://schemas.microsoft.com/office/drawing/2014/main" id="{7FC1D9E1-600D-4442-B221-057B50D2D0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60363" y="1079998"/>
            <a:ext cx="8423275" cy="32400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  <a:ext uri="{909E8E84-426E-40dd-AFC4-6F175D3DCCD1}"/>
            <a:ext uri="{91240B29-F687-4f45-9708-019B960494DF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1033" name="Textfeld 2">
            <a:extLst>
              <a:ext uri="{FF2B5EF4-FFF2-40B4-BE49-F238E27FC236}">
                <a16:creationId xmlns:a16="http://schemas.microsoft.com/office/drawing/2014/main" id="{51AFF1B6-1886-3E45-88D8-5C1A353A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6438" y="16605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de-DE" sz="1800"/>
          </a:p>
        </p:txBody>
      </p:sp>
      <p:sp>
        <p:nvSpPr>
          <p:cNvPr id="1029" name="Titelplatzhalter 4">
            <a:extLst>
              <a:ext uri="{FF2B5EF4-FFF2-40B4-BE49-F238E27FC236}">
                <a16:creationId xmlns:a16="http://schemas.microsoft.com/office/drawing/2014/main" id="{2DC40F5E-EB74-E941-BB53-7CD1920EE7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60364" y="360000"/>
            <a:ext cx="70200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Mastertitelformat bearbeiten</a:t>
            </a:r>
            <a:endParaRPr lang="en-GB" altLang="de-DE" dirty="0"/>
          </a:p>
        </p:txBody>
      </p:sp>
      <p:pic>
        <p:nvPicPr>
          <p:cNvPr id="1030" name="Grafik 5">
            <a:extLst>
              <a:ext uri="{FF2B5EF4-FFF2-40B4-BE49-F238E27FC236}">
                <a16:creationId xmlns:a16="http://schemas.microsoft.com/office/drawing/2014/main" id="{89E4205E-8DF7-B348-94D3-C6F2CA182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788" y="4716463"/>
            <a:ext cx="1516062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feld 6">
            <a:extLst>
              <a:ext uri="{FF2B5EF4-FFF2-40B4-BE49-F238E27FC236}">
                <a16:creationId xmlns:a16="http://schemas.microsoft.com/office/drawing/2014/main" id="{56E80F35-51A6-B142-9180-5312060F8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716463"/>
            <a:ext cx="6829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de-DE" altLang="de-DE" sz="700">
                <a:solidFill>
                  <a:schemeClr val="bg1"/>
                </a:solidFill>
              </a:rPr>
              <a:t>Views and opinions expressed are however those of the author(s) only and do not necessarily reflect those of the European Union or European Health and </a:t>
            </a:r>
            <a:br>
              <a:rPr lang="de-DE" altLang="de-DE" sz="700">
                <a:solidFill>
                  <a:schemeClr val="bg1"/>
                </a:solidFill>
              </a:rPr>
            </a:br>
            <a:r>
              <a:rPr lang="de-DE" altLang="de-DE" sz="700">
                <a:solidFill>
                  <a:schemeClr val="bg1"/>
                </a:solidFill>
              </a:rPr>
              <a:t>Digital Executive Agency (HADEA). Neither the European Union nor the granting authorities can be held responsible for them. Grant Agreement No 101155873.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646C1B9-F4D4-4C37-93EC-D315F9FB9A1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746999" y="174269"/>
            <a:ext cx="1036637" cy="3714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b="1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144696"/>
          </a:solidFill>
          <a:latin typeface="Arial" charset="0"/>
          <a:ea typeface="ＭＳ Ｐゴシック" charset="-128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144696"/>
          </a:solidFill>
          <a:latin typeface="Arial" charset="0"/>
          <a:ea typeface="ＭＳ Ｐゴシック" charset="-128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144696"/>
          </a:solidFill>
          <a:latin typeface="Arial" charset="0"/>
          <a:ea typeface="ＭＳ Ｐゴシック" charset="-128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144696"/>
          </a:solidFill>
          <a:latin typeface="Arial" charset="0"/>
          <a:ea typeface="ＭＳ Ｐゴシック" charset="-128"/>
        </a:defRPr>
      </a:lvl9pPr>
    </p:titleStyle>
    <p:bodyStyle>
      <a:lvl1pPr marL="133350" indent="-133350" algn="l" rtl="0" eaLnBrk="1" fontAlgn="base" hangingPunct="1">
        <a:lnSpc>
          <a:spcPts val="1650"/>
        </a:lnSpc>
        <a:spcBef>
          <a:spcPct val="0"/>
        </a:spcBef>
        <a:spcAft>
          <a:spcPts val="75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401638" indent="-214313" algn="l" rtl="0" eaLnBrk="1" fontAlgn="base" hangingPunct="1">
        <a:spcBef>
          <a:spcPct val="0"/>
        </a:spcBef>
        <a:spcAft>
          <a:spcPts val="750"/>
        </a:spcAft>
        <a:buClr>
          <a:schemeClr val="tx2"/>
        </a:buClr>
        <a:buSzPct val="100000"/>
        <a:buFont typeface="Lucida Grande" panose="020B0600040502020204" pitchFamily="34" charset="0"/>
        <a:buChar char="–"/>
        <a:defRPr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512763" indent="-133350" algn="l" rtl="0" eaLnBrk="1" fontAlgn="base" hangingPunct="1">
        <a:spcBef>
          <a:spcPct val="0"/>
        </a:spcBef>
        <a:spcAft>
          <a:spcPts val="75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647700" indent="-133350" algn="l" rtl="0" eaLnBrk="1" fontAlgn="base" hangingPunct="1">
        <a:spcBef>
          <a:spcPct val="0"/>
        </a:spcBef>
        <a:spcAft>
          <a:spcPts val="750"/>
        </a:spcAft>
        <a:buClr>
          <a:schemeClr val="tx2"/>
        </a:buClr>
        <a:buSzPct val="100000"/>
        <a:buFont typeface="Lucida Grande" panose="020B0600040502020204" pitchFamily="34" charset="0"/>
        <a:buChar char="–"/>
        <a:defRPr sz="1000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782638" indent="-133350" algn="l" rtl="0" eaLnBrk="1" fontAlgn="base" hangingPunct="1">
        <a:spcBef>
          <a:spcPct val="0"/>
        </a:spcBef>
        <a:spcAft>
          <a:spcPts val="75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1577340" indent="-17145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7145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88820" indent="-17145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7145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647EEB-3972-A446-8AAD-9348C16C1C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Social Prescribing to promote and improve access </a:t>
            </a:r>
            <a:br>
              <a:rPr lang="en-GB" dirty="0">
                <a:solidFill>
                  <a:schemeClr val="tx2"/>
                </a:solidFill>
              </a:rPr>
            </a:br>
            <a:r>
              <a:rPr lang="en-GB" dirty="0">
                <a:solidFill>
                  <a:schemeClr val="tx2"/>
                </a:solidFill>
              </a:rPr>
              <a:t>to health and care services for people in vulnerable</a:t>
            </a:r>
            <a:br>
              <a:rPr lang="en-GB" dirty="0">
                <a:solidFill>
                  <a:schemeClr val="tx2"/>
                </a:solidFill>
              </a:rPr>
            </a:br>
            <a:r>
              <a:rPr lang="en-GB" dirty="0">
                <a:solidFill>
                  <a:schemeClr val="tx2"/>
                </a:solidFill>
              </a:rPr>
              <a:t>situations in Europe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08EF79-16DE-5F47-B312-4EFE19A2E2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altLang="de-DE" b="1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Prof. Dr. Wolfram Herrmann</a:t>
            </a:r>
            <a:br>
              <a:rPr lang="de-DE" altLang="de-DE" b="1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de-DE" altLang="de-DE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Charité – Universitätsmedizin Berlin</a:t>
            </a:r>
          </a:p>
        </p:txBody>
      </p:sp>
    </p:spTree>
    <p:extLst>
      <p:ext uri="{BB962C8B-B14F-4D97-AF65-F5344CB8AC3E}">
        <p14:creationId xmlns:p14="http://schemas.microsoft.com/office/powerpoint/2010/main" val="3600958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DE9F7A-927B-A449-9B8A-5E6870ACB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SP-EU multi content template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E41F65-A97B-BC48-9A07-39F4C2CF0E4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GB" dirty="0"/>
              <a:t>Insert copy text here …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GB" dirty="0"/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GB" b="1" dirty="0"/>
              <a:t>Bullet list:</a:t>
            </a:r>
          </a:p>
          <a:p>
            <a:pPr marL="134541" indent="-134541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dirty="0"/>
              <a:t>Placeholder for bullet point</a:t>
            </a:r>
          </a:p>
          <a:p>
            <a:pPr marL="402300" lvl="1">
              <a:spcBef>
                <a:spcPts val="0"/>
              </a:spcBef>
              <a:buFont typeface="Lucida Grande"/>
              <a:buChar char="–"/>
              <a:defRPr/>
            </a:pPr>
            <a:r>
              <a:rPr lang="en-GB" dirty="0"/>
              <a:t>Placeholder for bullet point (2</a:t>
            </a:r>
            <a:r>
              <a:rPr lang="en-GB" baseline="30000" dirty="0"/>
              <a:t>nd</a:t>
            </a:r>
            <a:r>
              <a:rPr lang="en-GB" dirty="0"/>
              <a:t> level)</a:t>
            </a:r>
          </a:p>
          <a:p>
            <a:pPr marL="134541" indent="-134541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dirty="0"/>
              <a:t>Placeholder for bullet point</a:t>
            </a:r>
          </a:p>
        </p:txBody>
      </p:sp>
    </p:spTree>
    <p:extLst>
      <p:ext uri="{BB962C8B-B14F-4D97-AF65-F5344CB8AC3E}">
        <p14:creationId xmlns:p14="http://schemas.microsoft.com/office/powerpoint/2010/main" val="3485593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9F675-AA48-3045-9945-DE612460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SP-EU </a:t>
            </a:r>
            <a:r>
              <a:rPr lang="en-GB" altLang="de-DE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color</a:t>
            </a:r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palette (general)</a:t>
            </a:r>
            <a:endParaRPr lang="en-GB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02AAC33-1123-854D-8F96-EBCA858EE728}"/>
              </a:ext>
            </a:extLst>
          </p:cNvPr>
          <p:cNvSpPr/>
          <p:nvPr/>
        </p:nvSpPr>
        <p:spPr>
          <a:xfrm>
            <a:off x="360363" y="1439863"/>
            <a:ext cx="1079500" cy="1079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de-DE" sz="135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F0622B4-DA7D-9A47-9982-4DA6054E8AB3}"/>
              </a:ext>
            </a:extLst>
          </p:cNvPr>
          <p:cNvSpPr/>
          <p:nvPr/>
        </p:nvSpPr>
        <p:spPr>
          <a:xfrm>
            <a:off x="1709738" y="1439863"/>
            <a:ext cx="1079500" cy="1079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 sz="1350" dirty="0">
              <a:solidFill>
                <a:schemeClr val="accent1"/>
              </a:solidFill>
            </a:endParaRPr>
          </a:p>
        </p:txBody>
      </p:sp>
      <p:sp>
        <p:nvSpPr>
          <p:cNvPr id="7" name="Rechteck 11">
            <a:extLst>
              <a:ext uri="{FF2B5EF4-FFF2-40B4-BE49-F238E27FC236}">
                <a16:creationId xmlns:a16="http://schemas.microsoft.com/office/drawing/2014/main" id="{7D42CEBF-7F42-AD49-A4FC-A9891BBAD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2670175"/>
            <a:ext cx="1184275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Blue</a:t>
            </a:r>
            <a:b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#2B2F62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Text</a:t>
            </a:r>
          </a:p>
        </p:txBody>
      </p:sp>
      <p:sp>
        <p:nvSpPr>
          <p:cNvPr id="8" name="Rechteck 12">
            <a:extLst>
              <a:ext uri="{FF2B5EF4-FFF2-40B4-BE49-F238E27FC236}">
                <a16:creationId xmlns:a16="http://schemas.microsoft.com/office/drawing/2014/main" id="{44DD63C2-25D7-C548-97E0-47543FD3A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9738" y="2670175"/>
            <a:ext cx="11604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Grey</a:t>
            </a: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#B3AABE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Text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subtle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E656A1B-2BD7-F94F-8A86-44B782D3AFE1}"/>
              </a:ext>
            </a:extLst>
          </p:cNvPr>
          <p:cNvSpPr/>
          <p:nvPr/>
        </p:nvSpPr>
        <p:spPr>
          <a:xfrm>
            <a:off x="3059113" y="1439863"/>
            <a:ext cx="1079500" cy="1079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 sz="1350" dirty="0">
              <a:solidFill>
                <a:srgbClr val="1C89CA"/>
              </a:solidFill>
            </a:endParaRPr>
          </a:p>
        </p:txBody>
      </p:sp>
      <p:sp>
        <p:nvSpPr>
          <p:cNvPr id="10" name="Rechteck 12">
            <a:extLst>
              <a:ext uri="{FF2B5EF4-FFF2-40B4-BE49-F238E27FC236}">
                <a16:creationId xmlns:a16="http://schemas.microsoft.com/office/drawing/2014/main" id="{165817BB-2A4D-A444-B9E4-393C23688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2670175"/>
            <a:ext cx="116046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 err="1">
                <a:latin typeface="Arial" charset="0"/>
                <a:ea typeface="ＭＳ Ｐゴシック" charset="0"/>
                <a:cs typeface="ＭＳ Ｐゴシック" charset="0"/>
              </a:rPr>
              <a:t>Teal</a:t>
            </a:r>
            <a:endParaRPr lang="de-DE" sz="135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#008697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09590730-3359-EF4A-9596-D05628CF1E58}"/>
              </a:ext>
            </a:extLst>
          </p:cNvPr>
          <p:cNvSpPr/>
          <p:nvPr/>
        </p:nvSpPr>
        <p:spPr>
          <a:xfrm>
            <a:off x="4435475" y="1439863"/>
            <a:ext cx="1079500" cy="10795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de-DE" sz="135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BFEA192-9D21-064A-9AA6-BF4C3197B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0238" y="2670175"/>
            <a:ext cx="11842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Green</a:t>
            </a:r>
            <a:b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#054A29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E16B3FB-877A-8D44-8FD2-A603E83E3422}"/>
              </a:ext>
            </a:extLst>
          </p:cNvPr>
          <p:cNvSpPr/>
          <p:nvPr/>
        </p:nvSpPr>
        <p:spPr>
          <a:xfrm>
            <a:off x="5784850" y="1439863"/>
            <a:ext cx="1079500" cy="10795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10000"/>
                <a:lumOff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de-DE" sz="135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4" name="Rechteck 11">
            <a:extLst>
              <a:ext uri="{FF2B5EF4-FFF2-40B4-BE49-F238E27FC236}">
                <a16:creationId xmlns:a16="http://schemas.microsoft.com/office/drawing/2014/main" id="{D0714F46-31D6-2A4E-9227-F72B66B39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3" y="2670175"/>
            <a:ext cx="11842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White</a:t>
            </a:r>
            <a:b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#FFFFFF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</p:spTree>
    <p:extLst>
      <p:ext uri="{BB962C8B-B14F-4D97-AF65-F5344CB8AC3E}">
        <p14:creationId xmlns:p14="http://schemas.microsoft.com/office/powerpoint/2010/main" val="426419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9F675-AA48-3045-9945-DE612460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SP-EU </a:t>
            </a:r>
            <a:r>
              <a:rPr lang="en-GB" altLang="de-DE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color</a:t>
            </a:r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palette (focus groups)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CDEAA80-DA05-0B43-B912-3F064BFD5766}"/>
              </a:ext>
            </a:extLst>
          </p:cNvPr>
          <p:cNvSpPr/>
          <p:nvPr/>
        </p:nvSpPr>
        <p:spPr>
          <a:xfrm>
            <a:off x="360363" y="1439863"/>
            <a:ext cx="1079500" cy="1079500"/>
          </a:xfrm>
          <a:prstGeom prst="rect">
            <a:avLst/>
          </a:prstGeom>
          <a:solidFill>
            <a:srgbClr val="9A49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de-DE" sz="135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6" name="Rechteck 11">
            <a:extLst>
              <a:ext uri="{FF2B5EF4-FFF2-40B4-BE49-F238E27FC236}">
                <a16:creationId xmlns:a16="http://schemas.microsoft.com/office/drawing/2014/main" id="{3BAE2415-BBF2-7045-B4E4-58F53A481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2670175"/>
            <a:ext cx="11842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 err="1">
                <a:latin typeface="Arial" charset="0"/>
                <a:ea typeface="ＭＳ Ｐゴシック" charset="0"/>
                <a:cs typeface="ＭＳ Ｐゴシック" charset="0"/>
              </a:rPr>
              <a:t>Purple</a:t>
            </a:r>
            <a:b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#9A498F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LGBTIQ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persons</a:t>
            </a: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B2D83779-F260-1A4C-864A-AE6362681A8C}"/>
              </a:ext>
            </a:extLst>
          </p:cNvPr>
          <p:cNvSpPr/>
          <p:nvPr/>
        </p:nvSpPr>
        <p:spPr>
          <a:xfrm>
            <a:off x="1704975" y="1439863"/>
            <a:ext cx="1081088" cy="1079500"/>
          </a:xfrm>
          <a:prstGeom prst="rect">
            <a:avLst/>
          </a:prstGeom>
          <a:solidFill>
            <a:srgbClr val="DC3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de-DE" sz="135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EC152BB-F23A-1245-B63F-59A39B587498}"/>
              </a:ext>
            </a:extLst>
          </p:cNvPr>
          <p:cNvSpPr/>
          <p:nvPr/>
        </p:nvSpPr>
        <p:spPr>
          <a:xfrm>
            <a:off x="3054350" y="1439863"/>
            <a:ext cx="1081088" cy="1079500"/>
          </a:xfrm>
          <a:prstGeom prst="rect">
            <a:avLst/>
          </a:prstGeom>
          <a:solidFill>
            <a:srgbClr val="F09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 sz="1350" dirty="0">
              <a:solidFill>
                <a:schemeClr val="accent1"/>
              </a:solidFill>
            </a:endParaRPr>
          </a:p>
        </p:txBody>
      </p:sp>
      <p:sp>
        <p:nvSpPr>
          <p:cNvPr id="19" name="Rechteck 11">
            <a:extLst>
              <a:ext uri="{FF2B5EF4-FFF2-40B4-BE49-F238E27FC236}">
                <a16:creationId xmlns:a16="http://schemas.microsoft.com/office/drawing/2014/main" id="{3A8E1228-244C-EE42-A96B-35A5D486C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9738" y="2670175"/>
            <a:ext cx="1184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 err="1">
                <a:latin typeface="Arial" charset="0"/>
                <a:ea typeface="ＭＳ Ｐゴシック" charset="0"/>
                <a:cs typeface="ＭＳ Ｐゴシック" charset="0"/>
              </a:rPr>
              <a:t>Red</a:t>
            </a:r>
            <a:b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#DB4068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Refugees</a:t>
            </a: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and</a:t>
            </a: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b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first</a:t>
            </a: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geneartion</a:t>
            </a: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immigrants</a:t>
            </a: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Rechteck 12">
            <a:extLst>
              <a:ext uri="{FF2B5EF4-FFF2-40B4-BE49-F238E27FC236}">
                <a16:creationId xmlns:a16="http://schemas.microsoft.com/office/drawing/2014/main" id="{A5EE2A82-E2BE-B64F-AE13-E914597BE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350" y="2670175"/>
            <a:ext cx="116205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Orange</a:t>
            </a: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#F39258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Older</a:t>
            </a: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adults</a:t>
            </a: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B7084CD1-71F6-8D47-AB8F-2F1668DAE84E}"/>
              </a:ext>
            </a:extLst>
          </p:cNvPr>
          <p:cNvSpPr/>
          <p:nvPr/>
        </p:nvSpPr>
        <p:spPr>
          <a:xfrm>
            <a:off x="4430713" y="1439863"/>
            <a:ext cx="1079500" cy="1079500"/>
          </a:xfrm>
          <a:prstGeom prst="rect">
            <a:avLst/>
          </a:prstGeom>
          <a:solidFill>
            <a:srgbClr val="E6B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 sz="1350" dirty="0">
              <a:solidFill>
                <a:srgbClr val="1C89CA"/>
              </a:solidFill>
            </a:endParaRPr>
          </a:p>
        </p:txBody>
      </p:sp>
      <p:sp>
        <p:nvSpPr>
          <p:cNvPr id="22" name="Rechteck 12">
            <a:extLst>
              <a:ext uri="{FF2B5EF4-FFF2-40B4-BE49-F238E27FC236}">
                <a16:creationId xmlns:a16="http://schemas.microsoft.com/office/drawing/2014/main" id="{17CC9258-0E6A-B942-9862-E542296E8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0713" y="2670175"/>
            <a:ext cx="1160462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de-DE" sz="1350" b="1" dirty="0">
                <a:latin typeface="Arial" charset="0"/>
                <a:ea typeface="ＭＳ Ｐゴシック" charset="0"/>
                <a:cs typeface="ＭＳ Ｐゴシック" charset="0"/>
              </a:rPr>
              <a:t>Yellow</a:t>
            </a: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#E5B735</a:t>
            </a:r>
          </a:p>
          <a:p>
            <a:pPr eaLnBrk="1" hangingPunct="1">
              <a:defRPr/>
            </a:pP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de-DE" sz="1050" dirty="0">
                <a:latin typeface="Arial" charset="0"/>
                <a:ea typeface="ＭＳ Ｐゴシック" charset="0"/>
                <a:cs typeface="ＭＳ Ｐゴシック" charset="0"/>
              </a:rPr>
              <a:t>Link </a:t>
            </a:r>
            <a:r>
              <a:rPr lang="de-DE" sz="1050" dirty="0" err="1">
                <a:latin typeface="Arial" charset="0"/>
                <a:ea typeface="ＭＳ Ｐゴシック" charset="0"/>
                <a:cs typeface="ＭＳ Ｐゴシック" charset="0"/>
              </a:rPr>
              <a:t>worker</a:t>
            </a:r>
            <a:endParaRPr lang="de-DE" sz="105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021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88F215C3-0831-DB41-81F7-8DF78681243F}"/>
              </a:ext>
            </a:extLst>
          </p:cNvPr>
          <p:cNvSpPr txBox="1">
            <a:spLocks/>
          </p:cNvSpPr>
          <p:nvPr/>
        </p:nvSpPr>
        <p:spPr>
          <a:xfrm>
            <a:off x="360000" y="360000"/>
            <a:ext cx="7020000" cy="540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  <a:cs typeface="Arial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  <a:cs typeface="Arial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  <a:cs typeface="Arial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  <a:cs typeface="Arial" panose="020B0604020202020204" pitchFamily="34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144696"/>
                </a:solidFill>
                <a:latin typeface="Arial" charset="0"/>
                <a:ea typeface="ＭＳ Ｐゴシック" charset="-128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144696"/>
                </a:solidFill>
                <a:latin typeface="Arial" charset="0"/>
                <a:ea typeface="ＭＳ Ｐゴシック" charset="-128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144696"/>
                </a:solidFill>
                <a:latin typeface="Arial" charset="0"/>
                <a:ea typeface="ＭＳ Ｐゴシック" charset="-128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144696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914400"/>
            <a:r>
              <a:rPr lang="en-GB" altLang="de-DE" sz="1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SP-EU template for images, graphical content etc.</a:t>
            </a:r>
          </a:p>
        </p:txBody>
      </p:sp>
    </p:spTree>
    <p:extLst>
      <p:ext uri="{BB962C8B-B14F-4D97-AF65-F5344CB8AC3E}">
        <p14:creationId xmlns:p14="http://schemas.microsoft.com/office/powerpoint/2010/main" val="3504436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71D609-5E5C-DC4A-ABD4-0990A63A3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SP-EU table design</a:t>
            </a:r>
            <a:endParaRPr lang="en-GB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86F93AD7-1834-A343-9BCC-DF7AFB92392F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732204288"/>
              </p:ext>
            </p:extLst>
          </p:nvPr>
        </p:nvGraphicFramePr>
        <p:xfrm>
          <a:off x="360363" y="1079500"/>
          <a:ext cx="8423275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84655">
                  <a:extLst>
                    <a:ext uri="{9D8B030D-6E8A-4147-A177-3AD203B41FA5}">
                      <a16:colId xmlns:a16="http://schemas.microsoft.com/office/drawing/2014/main" val="1577022793"/>
                    </a:ext>
                  </a:extLst>
                </a:gridCol>
                <a:gridCol w="1684655">
                  <a:extLst>
                    <a:ext uri="{9D8B030D-6E8A-4147-A177-3AD203B41FA5}">
                      <a16:colId xmlns:a16="http://schemas.microsoft.com/office/drawing/2014/main" val="2018875856"/>
                    </a:ext>
                  </a:extLst>
                </a:gridCol>
                <a:gridCol w="1684655">
                  <a:extLst>
                    <a:ext uri="{9D8B030D-6E8A-4147-A177-3AD203B41FA5}">
                      <a16:colId xmlns:a16="http://schemas.microsoft.com/office/drawing/2014/main" val="3169883240"/>
                    </a:ext>
                  </a:extLst>
                </a:gridCol>
                <a:gridCol w="1684655">
                  <a:extLst>
                    <a:ext uri="{9D8B030D-6E8A-4147-A177-3AD203B41FA5}">
                      <a16:colId xmlns:a16="http://schemas.microsoft.com/office/drawing/2014/main" val="3011487152"/>
                    </a:ext>
                  </a:extLst>
                </a:gridCol>
                <a:gridCol w="1684655">
                  <a:extLst>
                    <a:ext uri="{9D8B030D-6E8A-4147-A177-3AD203B41FA5}">
                      <a16:colId xmlns:a16="http://schemas.microsoft.com/office/drawing/2014/main" val="1487707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Table header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80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Table cell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52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8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2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23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2742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CA_PowerPoint-Master">
  <a:themeElements>
    <a:clrScheme name="SP-EU project">
      <a:dk1>
        <a:srgbClr val="283263"/>
      </a:dk1>
      <a:lt1>
        <a:srgbClr val="FFFFFF"/>
      </a:lt1>
      <a:dk2>
        <a:srgbClr val="283263"/>
      </a:dk2>
      <a:lt2>
        <a:srgbClr val="FFFFFF"/>
      </a:lt2>
      <a:accent1>
        <a:srgbClr val="FF8F00"/>
      </a:accent1>
      <a:accent2>
        <a:srgbClr val="008696"/>
      </a:accent2>
      <a:accent3>
        <a:srgbClr val="054928"/>
      </a:accent3>
      <a:accent4>
        <a:srgbClr val="B3AABD"/>
      </a:accent4>
      <a:accent5>
        <a:srgbClr val="FF8F00"/>
      </a:accent5>
      <a:accent6>
        <a:srgbClr val="008696"/>
      </a:accent6>
      <a:hlink>
        <a:srgbClr val="054928"/>
      </a:hlink>
      <a:folHlink>
        <a:srgbClr val="B3AABD"/>
      </a:folHlink>
    </a:clrScheme>
    <a:fontScheme name="Galathea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D2A793A4-DAB9-4492-BFC5-1B7CA5F1F597}" vid="{1AC5A925-09C4-479B-AC5B-CDD26702FCF7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SP-EU_PP Template_and color palette</Template>
  <TotalTime>0</TotalTime>
  <Words>150</Words>
  <Application>Microsoft Office PowerPoint</Application>
  <PresentationFormat>Bildschirmpräsentation (16:9)</PresentationFormat>
  <Paragraphs>46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4" baseType="lpstr">
      <vt:lpstr>ＭＳ Ｐゴシック</vt:lpstr>
      <vt:lpstr>Arial</vt:lpstr>
      <vt:lpstr>Calibri</vt:lpstr>
      <vt:lpstr>Geneva</vt:lpstr>
      <vt:lpstr>Lucida Grande</vt:lpstr>
      <vt:lpstr>Tw Cen MT</vt:lpstr>
      <vt:lpstr>Wingdings</vt:lpstr>
      <vt:lpstr>CoCA_PowerPoint-Master</vt:lpstr>
      <vt:lpstr>Social Prescribing to promote and improve access  to health and care services for people in vulnerable situations in Europe</vt:lpstr>
      <vt:lpstr>SP-EU multi content template</vt:lpstr>
      <vt:lpstr>SP-EU color palette (general)</vt:lpstr>
      <vt:lpstr>SP-EU color palette (focus groups)</vt:lpstr>
      <vt:lpstr>PowerPoint-Präsentation</vt:lpstr>
      <vt:lpstr>SP-EU table 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Prescribing to promote and improve access  to health and care services for people in vulnerable situations in Europe</dc:title>
  <dc:creator>Tassilo Steinmann</dc:creator>
  <cp:lastModifiedBy>Tassilo Steinmann</cp:lastModifiedBy>
  <cp:revision>1</cp:revision>
  <cp:lastPrinted>2016-02-04T13:50:37Z</cp:lastPrinted>
  <dcterms:created xsi:type="dcterms:W3CDTF">2025-05-05T10:01:17Z</dcterms:created>
  <dcterms:modified xsi:type="dcterms:W3CDTF">2025-05-05T10:01:36Z</dcterms:modified>
</cp:coreProperties>
</file>