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8"/>
  </p:notesMasterIdLst>
  <p:handoutMasterIdLst>
    <p:handoutMasterId r:id="rId9"/>
  </p:handoutMasterIdLst>
  <p:sldIdLst>
    <p:sldId id="338" r:id="rId2"/>
    <p:sldId id="333" r:id="rId3"/>
    <p:sldId id="334" r:id="rId4"/>
    <p:sldId id="335" r:id="rId5"/>
    <p:sldId id="336" r:id="rId6"/>
    <p:sldId id="337" r:id="rId7"/>
  </p:sldIdLst>
  <p:sldSz cx="9144000" cy="5143500" type="screen16x9"/>
  <p:notesSz cx="6858000" cy="9144000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10" autoAdjust="0"/>
    <p:restoredTop sz="86404" autoAdjust="0"/>
  </p:normalViewPr>
  <p:slideViewPr>
    <p:cSldViewPr snapToGrid="0" snapToObjects="1">
      <p:cViewPr>
        <p:scale>
          <a:sx n="105" d="100"/>
          <a:sy n="105" d="100"/>
        </p:scale>
        <p:origin x="62" y="-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0" d="100"/>
          <a:sy n="120" d="100"/>
        </p:scale>
        <p:origin x="192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B14525D-B880-0D4F-AB9C-90DAA4DC59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8ED36-2F45-F543-A746-12B903EF96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DF19E4A-00A9-D04A-B82D-E38772975B14}" type="datetime1">
              <a:rPr lang="de-DE"/>
              <a:pPr>
                <a:defRPr/>
              </a:pPr>
              <a:t>05.05.2025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6173C0F-150D-5E4F-8B02-3342339472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036606E-B8E3-A441-8A42-AC4AFAA0C5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061D30-53CE-F442-9C72-F90BB00E2DF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6062D68-4633-C24F-A7E1-D62EFBDD3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E0275E9-0D0A-FE41-956A-FCEE4C027C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A386A7B-D816-A747-B77C-82D04F0424A5}" type="datetime1">
              <a:rPr lang="de-DE"/>
              <a:pPr>
                <a:defRPr/>
              </a:pPr>
              <a:t>05.05.2025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60281D5E-6BDE-824F-9915-B5AEA7FE70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2E53D8A3-023F-214D-8E57-0781E170B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796AEC-BFCD-0A4E-894D-C8D4D3DBDD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569CF8-6937-534A-B676-67A2794486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E4D2711-8C08-8444-A5E5-9A0796FAFE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Geneva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7" charset="-128"/>
        <a:cs typeface="Geneva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7" charset="-128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7"/>
          <p:cNvSpPr>
            <a:spLocks noGrp="1"/>
          </p:cNvSpPr>
          <p:nvPr>
            <p:ph type="ctrTitle"/>
          </p:nvPr>
        </p:nvSpPr>
        <p:spPr>
          <a:xfrm>
            <a:off x="359999" y="360000"/>
            <a:ext cx="6840000" cy="1440000"/>
          </a:xfrm>
          <a:prstGeom prst="rect">
            <a:avLst/>
          </a:prstGeom>
        </p:spPr>
        <p:txBody>
          <a:bodyPr/>
          <a:lstStyle>
            <a:lvl1pPr>
              <a:defRPr sz="2250" cap="none" baseline="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Untertitel 8"/>
          <p:cNvSpPr>
            <a:spLocks noGrp="1"/>
          </p:cNvSpPr>
          <p:nvPr>
            <p:ph type="subTitle" idx="1"/>
          </p:nvPr>
        </p:nvSpPr>
        <p:spPr>
          <a:xfrm>
            <a:off x="360000" y="1799998"/>
            <a:ext cx="6840000" cy="252000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7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, contents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7"/>
          <p:cNvSpPr>
            <a:spLocks noGrp="1"/>
          </p:cNvSpPr>
          <p:nvPr>
            <p:ph type="ctrTitle"/>
          </p:nvPr>
        </p:nvSpPr>
        <p:spPr>
          <a:xfrm>
            <a:off x="359999" y="360000"/>
            <a:ext cx="6840000" cy="1440000"/>
          </a:xfrm>
          <a:prstGeom prst="rect">
            <a:avLst/>
          </a:prstGeom>
        </p:spPr>
        <p:txBody>
          <a:bodyPr/>
          <a:lstStyle>
            <a:lvl1pPr>
              <a:defRPr sz="2250" cap="none" baseline="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Untertitel 8"/>
          <p:cNvSpPr>
            <a:spLocks noGrp="1"/>
          </p:cNvSpPr>
          <p:nvPr>
            <p:ph type="subTitle" idx="1"/>
          </p:nvPr>
        </p:nvSpPr>
        <p:spPr>
          <a:xfrm>
            <a:off x="360000" y="1799998"/>
            <a:ext cx="6840000" cy="252000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5" name="Textplatzhalter 12">
            <a:extLst>
              <a:ext uri="{FF2B5EF4-FFF2-40B4-BE49-F238E27FC236}">
                <a16:creationId xmlns:a16="http://schemas.microsoft.com/office/drawing/2014/main" id="{F5185F55-CC0B-0549-AA41-60BB11A188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7300" y="899340"/>
            <a:ext cx="1254598" cy="342065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  <a:ext uri="{909E8E84-426E-40dd-AFC4-6F175D3DCCD1}"/>
            <a:ext uri="{91240B29-F687-4f45-9708-019B960494DF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33350" indent="-133350" algn="l" rtl="0" eaLnBrk="1" fontAlgn="base" hangingPunct="1">
              <a:lnSpc>
                <a:spcPts val="1650"/>
              </a:lnSpc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01638" indent="-214313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512763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647700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782638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de-DE" sz="1000" b="1" dirty="0"/>
              <a:t>Contents </a:t>
            </a:r>
            <a:r>
              <a:rPr lang="de-DE" sz="1000" b="1" dirty="0" err="1"/>
              <a:t>overview</a:t>
            </a:r>
            <a:r>
              <a:rPr lang="de-DE" sz="10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98892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>
          <a:xfrm>
            <a:off x="360000" y="360000"/>
            <a:ext cx="6840000" cy="54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10"/>
          </p:nvPr>
        </p:nvSpPr>
        <p:spPr>
          <a:xfrm>
            <a:off x="360000" y="1080000"/>
            <a:ext cx="6840000" cy="3240000"/>
          </a:xfrm>
        </p:spPr>
        <p:txBody>
          <a:bodyPr/>
          <a:lstStyle>
            <a:lvl1pPr>
              <a:spcAft>
                <a:spcPts val="800"/>
              </a:spcAft>
              <a:defRPr sz="1400"/>
            </a:lvl1pPr>
            <a:lvl2pPr>
              <a:spcAft>
                <a:spcPts val="800"/>
              </a:spcAft>
              <a:defRPr sz="1400"/>
            </a:lvl2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16970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nd content, contents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>
          <a:xfrm>
            <a:off x="360000" y="360000"/>
            <a:ext cx="6840000" cy="54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10"/>
          </p:nvPr>
        </p:nvSpPr>
        <p:spPr>
          <a:xfrm>
            <a:off x="360000" y="1080000"/>
            <a:ext cx="6840000" cy="3240000"/>
          </a:xfrm>
        </p:spPr>
        <p:txBody>
          <a:bodyPr/>
          <a:lstStyle>
            <a:lvl1pPr>
              <a:spcAft>
                <a:spcPts val="800"/>
              </a:spcAft>
              <a:defRPr sz="1400"/>
            </a:lvl1pPr>
            <a:lvl2pPr>
              <a:spcAft>
                <a:spcPts val="800"/>
              </a:spcAft>
              <a:defRPr sz="1400"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platzhalter 12">
            <a:extLst>
              <a:ext uri="{FF2B5EF4-FFF2-40B4-BE49-F238E27FC236}">
                <a16:creationId xmlns:a16="http://schemas.microsoft.com/office/drawing/2014/main" id="{323BF348-FE9D-F540-AC24-B79062385B1B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7300" y="899340"/>
            <a:ext cx="1254598" cy="342065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  <a:ext uri="{909E8E84-426E-40dd-AFC4-6F175D3DCCD1}"/>
            <a:ext uri="{91240B29-F687-4f45-9708-019B960494DF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33350" indent="-133350" algn="l" rtl="0" eaLnBrk="1" fontAlgn="base" hangingPunct="1">
              <a:lnSpc>
                <a:spcPts val="1650"/>
              </a:lnSpc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01638" indent="-214313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512763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647700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782638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de-DE" sz="1000" b="1" dirty="0"/>
              <a:t>Contents </a:t>
            </a:r>
            <a:r>
              <a:rPr lang="de-DE" sz="1000" b="1" dirty="0" err="1"/>
              <a:t>overview</a:t>
            </a:r>
            <a:r>
              <a:rPr lang="de-DE" sz="10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110830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18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93E1723E-2EB2-3944-A9F1-5C185E66D929}"/>
              </a:ext>
            </a:extLst>
          </p:cNvPr>
          <p:cNvSpPr/>
          <p:nvPr/>
        </p:nvSpPr>
        <p:spPr>
          <a:xfrm>
            <a:off x="0" y="4589463"/>
            <a:ext cx="9144000" cy="558800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6"/>
              </a:gs>
            </a:gsLst>
            <a:lin ang="10800000" scaled="1"/>
            <a:tileRect/>
          </a:gra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800" dirty="0"/>
          </a:p>
        </p:txBody>
      </p:sp>
      <p:sp>
        <p:nvSpPr>
          <p:cNvPr id="1028" name="Textplatzhalter 12">
            <a:extLst>
              <a:ext uri="{FF2B5EF4-FFF2-40B4-BE49-F238E27FC236}">
                <a16:creationId xmlns:a16="http://schemas.microsoft.com/office/drawing/2014/main" id="{7FC1D9E1-600D-4442-B221-057B50D2D0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60363" y="1079998"/>
            <a:ext cx="6840000" cy="32400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  <a:ext uri="{909E8E84-426E-40dd-AFC4-6F175D3DCCD1}"/>
            <a:ext uri="{91240B29-F687-4f45-9708-019B960494DF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1033" name="Textfeld 2">
            <a:extLst>
              <a:ext uri="{FF2B5EF4-FFF2-40B4-BE49-F238E27FC236}">
                <a16:creationId xmlns:a16="http://schemas.microsoft.com/office/drawing/2014/main" id="{51AFF1B6-1886-3E45-88D8-5C1A353A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6438" y="16605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de-DE" sz="1800"/>
          </a:p>
        </p:txBody>
      </p:sp>
      <p:sp>
        <p:nvSpPr>
          <p:cNvPr id="1029" name="Titelplatzhalter 4">
            <a:extLst>
              <a:ext uri="{FF2B5EF4-FFF2-40B4-BE49-F238E27FC236}">
                <a16:creationId xmlns:a16="http://schemas.microsoft.com/office/drawing/2014/main" id="{2DC40F5E-EB74-E941-BB53-7CD1920EE7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60363" y="360000"/>
            <a:ext cx="6839999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Mastertitelformat bearbeiten</a:t>
            </a:r>
            <a:endParaRPr lang="en-GB" altLang="de-DE" dirty="0"/>
          </a:p>
        </p:txBody>
      </p:sp>
      <p:pic>
        <p:nvPicPr>
          <p:cNvPr id="1030" name="Grafik 5">
            <a:extLst>
              <a:ext uri="{FF2B5EF4-FFF2-40B4-BE49-F238E27FC236}">
                <a16:creationId xmlns:a16="http://schemas.microsoft.com/office/drawing/2014/main" id="{89E4205E-8DF7-B348-94D3-C6F2CA182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4716464"/>
            <a:ext cx="1233960" cy="26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feld 6">
            <a:extLst>
              <a:ext uri="{FF2B5EF4-FFF2-40B4-BE49-F238E27FC236}">
                <a16:creationId xmlns:a16="http://schemas.microsoft.com/office/drawing/2014/main" id="{56E80F35-51A6-B142-9180-5312060F8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301" y="4705350"/>
            <a:ext cx="6829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de-DE" altLang="de-DE" sz="700" dirty="0">
                <a:solidFill>
                  <a:schemeClr val="bg1"/>
                </a:solidFill>
              </a:rPr>
              <a:t>Views </a:t>
            </a:r>
            <a:r>
              <a:rPr lang="de-DE" altLang="de-DE" sz="700" dirty="0" err="1">
                <a:solidFill>
                  <a:schemeClr val="bg1"/>
                </a:solidFill>
              </a:rPr>
              <a:t>and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opinions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expressed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are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however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those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of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the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author</a:t>
            </a:r>
            <a:r>
              <a:rPr lang="de-DE" altLang="de-DE" sz="700" dirty="0">
                <a:solidFill>
                  <a:schemeClr val="bg1"/>
                </a:solidFill>
              </a:rPr>
              <a:t>(s) </a:t>
            </a:r>
            <a:r>
              <a:rPr lang="de-DE" altLang="de-DE" sz="700" dirty="0" err="1">
                <a:solidFill>
                  <a:schemeClr val="bg1"/>
                </a:solidFill>
              </a:rPr>
              <a:t>only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and</a:t>
            </a:r>
            <a:r>
              <a:rPr lang="de-DE" altLang="de-DE" sz="700" dirty="0">
                <a:solidFill>
                  <a:schemeClr val="bg1"/>
                </a:solidFill>
              </a:rPr>
              <a:t> do not </a:t>
            </a:r>
            <a:r>
              <a:rPr lang="de-DE" altLang="de-DE" sz="700" dirty="0" err="1">
                <a:solidFill>
                  <a:schemeClr val="bg1"/>
                </a:solidFill>
              </a:rPr>
              <a:t>necessarily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reflect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those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of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the</a:t>
            </a:r>
            <a:r>
              <a:rPr lang="de-DE" altLang="de-DE" sz="700" dirty="0">
                <a:solidFill>
                  <a:schemeClr val="bg1"/>
                </a:solidFill>
              </a:rPr>
              <a:t> European Union </a:t>
            </a:r>
            <a:r>
              <a:rPr lang="de-DE" altLang="de-DE" sz="700" dirty="0" err="1">
                <a:solidFill>
                  <a:schemeClr val="bg1"/>
                </a:solidFill>
              </a:rPr>
              <a:t>or</a:t>
            </a:r>
            <a:r>
              <a:rPr lang="de-DE" altLang="de-DE" sz="700" dirty="0">
                <a:solidFill>
                  <a:schemeClr val="bg1"/>
                </a:solidFill>
              </a:rPr>
              <a:t> European </a:t>
            </a:r>
            <a:r>
              <a:rPr lang="de-DE" altLang="de-DE" sz="700" dirty="0" err="1">
                <a:solidFill>
                  <a:schemeClr val="bg1"/>
                </a:solidFill>
              </a:rPr>
              <a:t>Health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and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br>
              <a:rPr lang="de-DE" altLang="de-DE" sz="700" dirty="0">
                <a:solidFill>
                  <a:schemeClr val="bg1"/>
                </a:solidFill>
              </a:rPr>
            </a:br>
            <a:r>
              <a:rPr lang="de-DE" altLang="de-DE" sz="700" dirty="0">
                <a:solidFill>
                  <a:schemeClr val="bg1"/>
                </a:solidFill>
              </a:rPr>
              <a:t>Digital Executive Agency (HADEA). </a:t>
            </a:r>
            <a:r>
              <a:rPr lang="de-DE" altLang="de-DE" sz="700" dirty="0" err="1">
                <a:solidFill>
                  <a:schemeClr val="bg1"/>
                </a:solidFill>
              </a:rPr>
              <a:t>Neither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the</a:t>
            </a:r>
            <a:r>
              <a:rPr lang="de-DE" altLang="de-DE" sz="700" dirty="0">
                <a:solidFill>
                  <a:schemeClr val="bg1"/>
                </a:solidFill>
              </a:rPr>
              <a:t> European Union </a:t>
            </a:r>
            <a:r>
              <a:rPr lang="de-DE" altLang="de-DE" sz="700" dirty="0" err="1">
                <a:solidFill>
                  <a:schemeClr val="bg1"/>
                </a:solidFill>
              </a:rPr>
              <a:t>nor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the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granting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authorities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can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be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held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responsible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for</a:t>
            </a:r>
            <a:r>
              <a:rPr lang="de-DE" altLang="de-DE" sz="700" dirty="0">
                <a:solidFill>
                  <a:schemeClr val="bg1"/>
                </a:solidFill>
              </a:rPr>
              <a:t> </a:t>
            </a:r>
            <a:r>
              <a:rPr lang="de-DE" altLang="de-DE" sz="700" dirty="0" err="1">
                <a:solidFill>
                  <a:schemeClr val="bg1"/>
                </a:solidFill>
              </a:rPr>
              <a:t>them</a:t>
            </a:r>
            <a:r>
              <a:rPr lang="de-DE" altLang="de-DE" sz="700" dirty="0">
                <a:solidFill>
                  <a:schemeClr val="bg1"/>
                </a:solidFill>
              </a:rPr>
              <a:t>. Grant Agreement </a:t>
            </a:r>
            <a:r>
              <a:rPr lang="de-DE" altLang="de-DE" sz="700" dirty="0" err="1">
                <a:solidFill>
                  <a:schemeClr val="bg1"/>
                </a:solidFill>
              </a:rPr>
              <a:t>No</a:t>
            </a:r>
            <a:r>
              <a:rPr lang="de-DE" altLang="de-DE" sz="700" dirty="0">
                <a:solidFill>
                  <a:schemeClr val="bg1"/>
                </a:solidFill>
              </a:rPr>
              <a:t> 101155873.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48B1224-F36A-0C49-ABB7-B09250FACA6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600292" y="177800"/>
            <a:ext cx="1261606" cy="4520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7" r:id="rId2"/>
    <p:sldLayoutId id="2147483714" r:id="rId3"/>
    <p:sldLayoutId id="2147483716" r:id="rId4"/>
    <p:sldLayoutId id="2147483715" r:id="rId5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b="1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144696"/>
          </a:solidFill>
          <a:latin typeface="Arial" charset="0"/>
          <a:ea typeface="ＭＳ Ｐゴシック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144696"/>
          </a:solidFill>
          <a:latin typeface="Arial" charset="0"/>
          <a:ea typeface="ＭＳ Ｐゴシック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144696"/>
          </a:solidFill>
          <a:latin typeface="Arial" charset="0"/>
          <a:ea typeface="ＭＳ Ｐゴシック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144696"/>
          </a:solidFill>
          <a:latin typeface="Arial" charset="0"/>
          <a:ea typeface="ＭＳ Ｐゴシック" charset="-128"/>
        </a:defRPr>
      </a:lvl9pPr>
    </p:titleStyle>
    <p:bodyStyle>
      <a:lvl1pPr marL="133350" indent="-133350" algn="l" rtl="0" eaLnBrk="1" fontAlgn="base" hangingPunct="1">
        <a:lnSpc>
          <a:spcPts val="1650"/>
        </a:lnSpc>
        <a:spcBef>
          <a:spcPct val="0"/>
        </a:spcBef>
        <a:spcAft>
          <a:spcPts val="75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401638" indent="-214313" algn="l" rtl="0" eaLnBrk="1" fontAlgn="base" hangingPunct="1">
        <a:spcBef>
          <a:spcPct val="0"/>
        </a:spcBef>
        <a:spcAft>
          <a:spcPts val="750"/>
        </a:spcAft>
        <a:buClr>
          <a:schemeClr val="tx2"/>
        </a:buClr>
        <a:buSzPct val="100000"/>
        <a:buFont typeface="Lucida Grande" panose="020B0600040502020204" pitchFamily="34" charset="0"/>
        <a:buChar char="–"/>
        <a:defRPr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512763" indent="-133350" algn="l" rtl="0" eaLnBrk="1" fontAlgn="base" hangingPunct="1">
        <a:spcBef>
          <a:spcPct val="0"/>
        </a:spcBef>
        <a:spcAft>
          <a:spcPts val="75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647700" indent="-133350" algn="l" rtl="0" eaLnBrk="1" fontAlgn="base" hangingPunct="1">
        <a:spcBef>
          <a:spcPct val="0"/>
        </a:spcBef>
        <a:spcAft>
          <a:spcPts val="750"/>
        </a:spcAft>
        <a:buClr>
          <a:schemeClr val="tx2"/>
        </a:buClr>
        <a:buSzPct val="100000"/>
        <a:buFont typeface="Lucida Grande" panose="020B0600040502020204" pitchFamily="34" charset="0"/>
        <a:buChar char="–"/>
        <a:defRPr sz="1000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782638" indent="-133350" algn="l" rtl="0" eaLnBrk="1" fontAlgn="base" hangingPunct="1">
        <a:spcBef>
          <a:spcPct val="0"/>
        </a:spcBef>
        <a:spcAft>
          <a:spcPts val="75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1577340" indent="-17145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7145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88820" indent="-17145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7145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1735DB-794F-3A47-983E-9DCDC49BCA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Social Prescribing to promote and improve access to health and care services for people in vulnerable situations in Europe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4055BBF-D54A-FF42-BB84-46923A1AF0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altLang="de-DE" b="1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Prof. Dr. Wolfram Herrmann</a:t>
            </a:r>
            <a:br>
              <a:rPr lang="de-DE" altLang="de-DE" b="1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de-DE" altLang="de-DE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Charité – Universitätsmedizin Berlin</a:t>
            </a:r>
          </a:p>
        </p:txBody>
      </p:sp>
      <p:sp>
        <p:nvSpPr>
          <p:cNvPr id="4" name="Textplatzhalter 12">
            <a:extLst>
              <a:ext uri="{FF2B5EF4-FFF2-40B4-BE49-F238E27FC236}">
                <a16:creationId xmlns:a16="http://schemas.microsoft.com/office/drawing/2014/main" id="{15376FB1-92AD-8D41-BC4B-86DE4BE2ECAA}"/>
              </a:ext>
            </a:extLst>
          </p:cNvPr>
          <p:cNvSpPr txBox="1">
            <a:spLocks/>
          </p:cNvSpPr>
          <p:nvPr/>
        </p:nvSpPr>
        <p:spPr bwMode="auto">
          <a:xfrm>
            <a:off x="7607300" y="1231900"/>
            <a:ext cx="1254598" cy="308809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  <a:ext uri="{909E8E84-426E-40dd-AFC4-6F175D3DCCD1}"/>
            <a:ext uri="{91240B29-F687-4f45-9708-019B960494DF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33350" indent="-133350" algn="l" rtl="0" eaLnBrk="1" fontAlgn="base" hangingPunct="1">
              <a:lnSpc>
                <a:spcPts val="1650"/>
              </a:lnSpc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01638" indent="-214313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512763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647700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782638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multi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content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template</a:t>
            </a:r>
            <a:endParaRPr lang="de-DE" sz="1000" dirty="0">
              <a:solidFill>
                <a:schemeClr val="accent4"/>
              </a:solidFill>
            </a:endParaRP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color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palette</a:t>
            </a:r>
            <a:r>
              <a:rPr lang="de-DE" sz="1000" dirty="0">
                <a:solidFill>
                  <a:schemeClr val="accent4"/>
                </a:solidFill>
              </a:rPr>
              <a:t> (</a:t>
            </a:r>
            <a:r>
              <a:rPr lang="de-DE" sz="1000" dirty="0" err="1">
                <a:solidFill>
                  <a:schemeClr val="accent4"/>
                </a:solidFill>
              </a:rPr>
              <a:t>general</a:t>
            </a:r>
            <a:r>
              <a:rPr lang="de-DE" sz="1000" dirty="0">
                <a:solidFill>
                  <a:schemeClr val="accent4"/>
                </a:solidFill>
              </a:rPr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color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palette</a:t>
            </a:r>
            <a:r>
              <a:rPr lang="de-DE" sz="1000" dirty="0">
                <a:solidFill>
                  <a:schemeClr val="accent4"/>
                </a:solidFill>
              </a:rPr>
              <a:t> (</a:t>
            </a:r>
            <a:r>
              <a:rPr lang="de-DE" sz="1000" dirty="0" err="1">
                <a:solidFill>
                  <a:schemeClr val="accent4"/>
                </a:solidFill>
              </a:rPr>
              <a:t>focus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groups</a:t>
            </a:r>
            <a:r>
              <a:rPr lang="de-DE" sz="1000" dirty="0">
                <a:solidFill>
                  <a:schemeClr val="accent4"/>
                </a:solidFill>
              </a:rPr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template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for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images</a:t>
            </a:r>
            <a:r>
              <a:rPr lang="de-DE" sz="1000" dirty="0">
                <a:solidFill>
                  <a:schemeClr val="accent4"/>
                </a:solidFill>
              </a:rPr>
              <a:t>, </a:t>
            </a:r>
            <a:r>
              <a:rPr lang="de-DE" sz="1000" dirty="0" err="1">
                <a:solidFill>
                  <a:schemeClr val="accent4"/>
                </a:solidFill>
              </a:rPr>
              <a:t>graphical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content</a:t>
            </a:r>
            <a:r>
              <a:rPr lang="de-DE" sz="1000" dirty="0">
                <a:solidFill>
                  <a:schemeClr val="accent4"/>
                </a:solidFill>
              </a:rPr>
              <a:t> etc.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table</a:t>
            </a:r>
            <a:r>
              <a:rPr lang="de-DE" sz="1000" dirty="0">
                <a:solidFill>
                  <a:schemeClr val="accent4"/>
                </a:solidFill>
              </a:rPr>
              <a:t> design</a:t>
            </a:r>
          </a:p>
        </p:txBody>
      </p:sp>
    </p:spTree>
    <p:extLst>
      <p:ext uri="{BB962C8B-B14F-4D97-AF65-F5344CB8AC3E}">
        <p14:creationId xmlns:p14="http://schemas.microsoft.com/office/powerpoint/2010/main" val="1460063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271651-8E20-314E-963C-02777D51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SP-EU multi content template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74AC1F-29F1-0742-B7A3-676BD5E16A4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GB" dirty="0"/>
              <a:t>Insert copy text here …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GB" dirty="0"/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GB" b="1" dirty="0"/>
              <a:t>Bullet list:</a:t>
            </a:r>
          </a:p>
          <a:p>
            <a:pPr marL="134541" indent="-134541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dirty="0"/>
              <a:t>Placeholder for bullet point</a:t>
            </a:r>
          </a:p>
          <a:p>
            <a:pPr marL="402300" lvl="1">
              <a:spcBef>
                <a:spcPts val="0"/>
              </a:spcBef>
              <a:buFont typeface="Lucida Grande"/>
              <a:buChar char="–"/>
              <a:defRPr/>
            </a:pPr>
            <a:r>
              <a:rPr lang="en-GB" dirty="0"/>
              <a:t>Placeholder for bullet point (2</a:t>
            </a:r>
            <a:r>
              <a:rPr lang="en-GB" baseline="30000" dirty="0"/>
              <a:t>nd</a:t>
            </a:r>
            <a:r>
              <a:rPr lang="en-GB" dirty="0"/>
              <a:t> level)</a:t>
            </a:r>
          </a:p>
          <a:p>
            <a:pPr marL="134541" indent="-134541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dirty="0"/>
              <a:t>Placeholder for bullet point</a:t>
            </a:r>
          </a:p>
        </p:txBody>
      </p:sp>
      <p:sp>
        <p:nvSpPr>
          <p:cNvPr id="4" name="Textplatzhalter 12">
            <a:extLst>
              <a:ext uri="{FF2B5EF4-FFF2-40B4-BE49-F238E27FC236}">
                <a16:creationId xmlns:a16="http://schemas.microsoft.com/office/drawing/2014/main" id="{A75B1BDC-9591-7B48-A03A-B7E17AF21E28}"/>
              </a:ext>
            </a:extLst>
          </p:cNvPr>
          <p:cNvSpPr txBox="1">
            <a:spLocks/>
          </p:cNvSpPr>
          <p:nvPr/>
        </p:nvSpPr>
        <p:spPr bwMode="auto">
          <a:xfrm>
            <a:off x="7607300" y="1231900"/>
            <a:ext cx="1254598" cy="308809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  <a:ext uri="{909E8E84-426E-40dd-AFC4-6F175D3DCCD1}"/>
            <a:ext uri="{91240B29-F687-4f45-9708-019B960494DF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33350" indent="-133350" algn="l" rtl="0" eaLnBrk="1" fontAlgn="base" hangingPunct="1">
              <a:lnSpc>
                <a:spcPts val="1650"/>
              </a:lnSpc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01638" indent="-214313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512763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647700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782638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b="1" dirty="0"/>
              <a:t>SP-EU </a:t>
            </a:r>
            <a:r>
              <a:rPr lang="de-DE" sz="1000" b="1" dirty="0" err="1"/>
              <a:t>multi</a:t>
            </a:r>
            <a:r>
              <a:rPr lang="de-DE" sz="1000" b="1" dirty="0"/>
              <a:t> </a:t>
            </a:r>
            <a:r>
              <a:rPr lang="de-DE" sz="1000" b="1" dirty="0" err="1"/>
              <a:t>content</a:t>
            </a:r>
            <a:r>
              <a:rPr lang="de-DE" sz="1000" b="1" dirty="0"/>
              <a:t> </a:t>
            </a:r>
            <a:r>
              <a:rPr lang="de-DE" sz="1000" b="1" dirty="0" err="1"/>
              <a:t>template</a:t>
            </a:r>
            <a:endParaRPr lang="de-DE" sz="1000" b="1" dirty="0"/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color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palette</a:t>
            </a:r>
            <a:r>
              <a:rPr lang="de-DE" sz="1000" dirty="0">
                <a:solidFill>
                  <a:schemeClr val="accent4"/>
                </a:solidFill>
              </a:rPr>
              <a:t> (</a:t>
            </a:r>
            <a:r>
              <a:rPr lang="de-DE" sz="1000" dirty="0" err="1">
                <a:solidFill>
                  <a:schemeClr val="accent4"/>
                </a:solidFill>
              </a:rPr>
              <a:t>general</a:t>
            </a:r>
            <a:r>
              <a:rPr lang="de-DE" sz="1000" dirty="0">
                <a:solidFill>
                  <a:schemeClr val="accent4"/>
                </a:solidFill>
              </a:rPr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color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palette</a:t>
            </a:r>
            <a:r>
              <a:rPr lang="de-DE" sz="1000" dirty="0">
                <a:solidFill>
                  <a:schemeClr val="accent4"/>
                </a:solidFill>
              </a:rPr>
              <a:t> (</a:t>
            </a:r>
            <a:r>
              <a:rPr lang="de-DE" sz="1000" dirty="0" err="1">
                <a:solidFill>
                  <a:schemeClr val="accent4"/>
                </a:solidFill>
              </a:rPr>
              <a:t>focus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groups</a:t>
            </a:r>
            <a:r>
              <a:rPr lang="de-DE" sz="1000" dirty="0">
                <a:solidFill>
                  <a:schemeClr val="accent4"/>
                </a:solidFill>
              </a:rPr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template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for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images</a:t>
            </a:r>
            <a:r>
              <a:rPr lang="de-DE" sz="1000" dirty="0">
                <a:solidFill>
                  <a:schemeClr val="accent4"/>
                </a:solidFill>
              </a:rPr>
              <a:t>, </a:t>
            </a:r>
            <a:r>
              <a:rPr lang="de-DE" sz="1000" dirty="0" err="1">
                <a:solidFill>
                  <a:schemeClr val="accent4"/>
                </a:solidFill>
              </a:rPr>
              <a:t>graphical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content</a:t>
            </a:r>
            <a:r>
              <a:rPr lang="de-DE" sz="1000" dirty="0">
                <a:solidFill>
                  <a:schemeClr val="accent4"/>
                </a:solidFill>
              </a:rPr>
              <a:t> etc.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table</a:t>
            </a:r>
            <a:r>
              <a:rPr lang="de-DE" sz="1000" dirty="0">
                <a:solidFill>
                  <a:schemeClr val="accent4"/>
                </a:solidFill>
              </a:rPr>
              <a:t> design</a:t>
            </a:r>
          </a:p>
        </p:txBody>
      </p:sp>
    </p:spTree>
    <p:extLst>
      <p:ext uri="{BB962C8B-B14F-4D97-AF65-F5344CB8AC3E}">
        <p14:creationId xmlns:p14="http://schemas.microsoft.com/office/powerpoint/2010/main" val="2978722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271651-8E20-314E-963C-02777D51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SP-EU </a:t>
            </a:r>
            <a:r>
              <a:rPr lang="en-GB" altLang="de-DE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color</a:t>
            </a:r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palette (general)</a:t>
            </a:r>
            <a:endParaRPr lang="en-GB" dirty="0"/>
          </a:p>
        </p:txBody>
      </p:sp>
      <p:sp>
        <p:nvSpPr>
          <p:cNvPr id="4" name="Textplatzhalter 12">
            <a:extLst>
              <a:ext uri="{FF2B5EF4-FFF2-40B4-BE49-F238E27FC236}">
                <a16:creationId xmlns:a16="http://schemas.microsoft.com/office/drawing/2014/main" id="{A75B1BDC-9591-7B48-A03A-B7E17AF21E28}"/>
              </a:ext>
            </a:extLst>
          </p:cNvPr>
          <p:cNvSpPr txBox="1">
            <a:spLocks/>
          </p:cNvSpPr>
          <p:nvPr/>
        </p:nvSpPr>
        <p:spPr bwMode="auto">
          <a:xfrm>
            <a:off x="7607300" y="1231900"/>
            <a:ext cx="1254598" cy="308809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  <a:ext uri="{909E8E84-426E-40dd-AFC4-6F175D3DCCD1}"/>
            <a:ext uri="{91240B29-F687-4f45-9708-019B960494DF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33350" indent="-133350" algn="l" rtl="0" eaLnBrk="1" fontAlgn="base" hangingPunct="1">
              <a:lnSpc>
                <a:spcPts val="1650"/>
              </a:lnSpc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01638" indent="-214313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512763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647700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782638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multi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content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template</a:t>
            </a:r>
            <a:endParaRPr lang="de-DE" sz="1000" dirty="0">
              <a:solidFill>
                <a:schemeClr val="accent4"/>
              </a:solidFill>
            </a:endParaRP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b="1" dirty="0"/>
              <a:t>SP-EU </a:t>
            </a:r>
            <a:r>
              <a:rPr lang="de-DE" sz="1000" b="1" dirty="0" err="1"/>
              <a:t>color</a:t>
            </a:r>
            <a:r>
              <a:rPr lang="de-DE" sz="1000" b="1" dirty="0"/>
              <a:t> </a:t>
            </a:r>
            <a:r>
              <a:rPr lang="de-DE" sz="1000" b="1" dirty="0" err="1"/>
              <a:t>palette</a:t>
            </a:r>
            <a:r>
              <a:rPr lang="de-DE" sz="1000" b="1" dirty="0"/>
              <a:t> (</a:t>
            </a:r>
            <a:r>
              <a:rPr lang="de-DE" sz="1000" b="1" dirty="0" err="1"/>
              <a:t>general</a:t>
            </a:r>
            <a:r>
              <a:rPr lang="de-DE" sz="1000" b="1" dirty="0"/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color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palette</a:t>
            </a:r>
            <a:r>
              <a:rPr lang="de-DE" sz="1000" dirty="0">
                <a:solidFill>
                  <a:schemeClr val="accent4"/>
                </a:solidFill>
              </a:rPr>
              <a:t> (</a:t>
            </a:r>
            <a:r>
              <a:rPr lang="de-DE" sz="1000" dirty="0" err="1">
                <a:solidFill>
                  <a:schemeClr val="accent4"/>
                </a:solidFill>
              </a:rPr>
              <a:t>focus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groups</a:t>
            </a:r>
            <a:r>
              <a:rPr lang="de-DE" sz="1000" dirty="0">
                <a:solidFill>
                  <a:schemeClr val="accent4"/>
                </a:solidFill>
              </a:rPr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template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for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images</a:t>
            </a:r>
            <a:r>
              <a:rPr lang="de-DE" sz="1000" dirty="0">
                <a:solidFill>
                  <a:schemeClr val="accent4"/>
                </a:solidFill>
              </a:rPr>
              <a:t>, </a:t>
            </a:r>
            <a:r>
              <a:rPr lang="de-DE" sz="1000" dirty="0" err="1">
                <a:solidFill>
                  <a:schemeClr val="accent4"/>
                </a:solidFill>
              </a:rPr>
              <a:t>graphical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content</a:t>
            </a:r>
            <a:r>
              <a:rPr lang="de-DE" sz="1000" dirty="0">
                <a:solidFill>
                  <a:schemeClr val="accent4"/>
                </a:solidFill>
              </a:rPr>
              <a:t> etc.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table</a:t>
            </a:r>
            <a:r>
              <a:rPr lang="de-DE" sz="1000" dirty="0">
                <a:solidFill>
                  <a:schemeClr val="accent4"/>
                </a:solidFill>
              </a:rPr>
              <a:t> design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16B9B8B-BA2A-EB42-B17C-ACCB5C2DF44B}"/>
              </a:ext>
            </a:extLst>
          </p:cNvPr>
          <p:cNvSpPr/>
          <p:nvPr/>
        </p:nvSpPr>
        <p:spPr>
          <a:xfrm>
            <a:off x="360000" y="988900"/>
            <a:ext cx="1079500" cy="1079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de-DE" sz="135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E9DDCBD-B034-C946-9AEF-98E65243E4F4}"/>
              </a:ext>
            </a:extLst>
          </p:cNvPr>
          <p:cNvSpPr/>
          <p:nvPr/>
        </p:nvSpPr>
        <p:spPr>
          <a:xfrm>
            <a:off x="1709375" y="988900"/>
            <a:ext cx="1079500" cy="1079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 sz="1350" dirty="0">
              <a:solidFill>
                <a:schemeClr val="accent1"/>
              </a:solidFill>
            </a:endParaRPr>
          </a:p>
        </p:txBody>
      </p:sp>
      <p:sp>
        <p:nvSpPr>
          <p:cNvPr id="9" name="Rechteck 11">
            <a:extLst>
              <a:ext uri="{FF2B5EF4-FFF2-40B4-BE49-F238E27FC236}">
                <a16:creationId xmlns:a16="http://schemas.microsoft.com/office/drawing/2014/main" id="{E2DFEA27-6F9C-6645-B94E-0B682A01D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762" y="2219212"/>
            <a:ext cx="1184275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Blue</a:t>
            </a:r>
            <a:b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#2B2F62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Text</a:t>
            </a:r>
          </a:p>
        </p:txBody>
      </p:sp>
      <p:sp>
        <p:nvSpPr>
          <p:cNvPr id="10" name="Rechteck 12">
            <a:extLst>
              <a:ext uri="{FF2B5EF4-FFF2-40B4-BE49-F238E27FC236}">
                <a16:creationId xmlns:a16="http://schemas.microsoft.com/office/drawing/2014/main" id="{28752928-8E7A-5D40-94D0-CE2BB61EA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9375" y="2219212"/>
            <a:ext cx="11604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Grey</a:t>
            </a: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#B3AABE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Text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subtle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B2A4D91-7E2A-0649-8DCB-30903B912E33}"/>
              </a:ext>
            </a:extLst>
          </p:cNvPr>
          <p:cNvSpPr/>
          <p:nvPr/>
        </p:nvSpPr>
        <p:spPr>
          <a:xfrm>
            <a:off x="3058750" y="988900"/>
            <a:ext cx="1079500" cy="1079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 sz="1350" dirty="0">
              <a:solidFill>
                <a:srgbClr val="1C89CA"/>
              </a:solidFill>
            </a:endParaRPr>
          </a:p>
        </p:txBody>
      </p:sp>
      <p:sp>
        <p:nvSpPr>
          <p:cNvPr id="12" name="Rechteck 12">
            <a:extLst>
              <a:ext uri="{FF2B5EF4-FFF2-40B4-BE49-F238E27FC236}">
                <a16:creationId xmlns:a16="http://schemas.microsoft.com/office/drawing/2014/main" id="{7E38017E-71E5-2E41-985E-5CA1131E9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8750" y="2219212"/>
            <a:ext cx="116046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 err="1">
                <a:latin typeface="Arial" charset="0"/>
                <a:ea typeface="ＭＳ Ｐゴシック" charset="0"/>
                <a:cs typeface="ＭＳ Ｐゴシック" charset="0"/>
              </a:rPr>
              <a:t>Teal</a:t>
            </a:r>
            <a:endParaRPr lang="de-DE" sz="135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#008697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A762889-8676-0B45-8159-A616700EF186}"/>
              </a:ext>
            </a:extLst>
          </p:cNvPr>
          <p:cNvSpPr/>
          <p:nvPr/>
        </p:nvSpPr>
        <p:spPr>
          <a:xfrm>
            <a:off x="4435112" y="988900"/>
            <a:ext cx="1079500" cy="1079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de-DE" sz="135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4B903CB-59DF-9946-B4FA-D28AC8986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9875" y="2219212"/>
            <a:ext cx="11842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Green</a:t>
            </a:r>
            <a:b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#054A29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EB2A2B53-AD97-4F4E-8F80-212071144A69}"/>
              </a:ext>
            </a:extLst>
          </p:cNvPr>
          <p:cNvSpPr/>
          <p:nvPr/>
        </p:nvSpPr>
        <p:spPr>
          <a:xfrm>
            <a:off x="5784487" y="988900"/>
            <a:ext cx="1079500" cy="10795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10000"/>
                <a:lumOff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de-DE" sz="135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6" name="Rechteck 11">
            <a:extLst>
              <a:ext uri="{FF2B5EF4-FFF2-40B4-BE49-F238E27FC236}">
                <a16:creationId xmlns:a16="http://schemas.microsoft.com/office/drawing/2014/main" id="{E07EF033-10D0-C949-9416-204E6E0C0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250" y="2219212"/>
            <a:ext cx="11842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White</a:t>
            </a:r>
            <a:b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#FFFFFF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</p:spTree>
    <p:extLst>
      <p:ext uri="{BB962C8B-B14F-4D97-AF65-F5344CB8AC3E}">
        <p14:creationId xmlns:p14="http://schemas.microsoft.com/office/powerpoint/2010/main" val="3547505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271651-8E20-314E-963C-02777D51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SP-EU </a:t>
            </a:r>
            <a:r>
              <a:rPr lang="en-GB" altLang="de-DE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color</a:t>
            </a:r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palette (focus groups)</a:t>
            </a:r>
            <a:endParaRPr lang="en-GB" dirty="0"/>
          </a:p>
        </p:txBody>
      </p:sp>
      <p:sp>
        <p:nvSpPr>
          <p:cNvPr id="4" name="Textplatzhalter 12">
            <a:extLst>
              <a:ext uri="{FF2B5EF4-FFF2-40B4-BE49-F238E27FC236}">
                <a16:creationId xmlns:a16="http://schemas.microsoft.com/office/drawing/2014/main" id="{A75B1BDC-9591-7B48-A03A-B7E17AF21E28}"/>
              </a:ext>
            </a:extLst>
          </p:cNvPr>
          <p:cNvSpPr txBox="1">
            <a:spLocks/>
          </p:cNvSpPr>
          <p:nvPr/>
        </p:nvSpPr>
        <p:spPr bwMode="auto">
          <a:xfrm>
            <a:off x="7607300" y="1231900"/>
            <a:ext cx="1254598" cy="308809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  <a:ext uri="{909E8E84-426E-40dd-AFC4-6F175D3DCCD1}"/>
            <a:ext uri="{91240B29-F687-4f45-9708-019B960494DF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33350" indent="-133350" algn="l" rtl="0" eaLnBrk="1" fontAlgn="base" hangingPunct="1">
              <a:lnSpc>
                <a:spcPts val="1650"/>
              </a:lnSpc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01638" indent="-214313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512763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647700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782638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multi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content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template</a:t>
            </a:r>
            <a:endParaRPr lang="de-DE" sz="1000" dirty="0">
              <a:solidFill>
                <a:schemeClr val="accent4"/>
              </a:solidFill>
            </a:endParaRP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color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palette</a:t>
            </a:r>
            <a:r>
              <a:rPr lang="de-DE" sz="1000" dirty="0">
                <a:solidFill>
                  <a:schemeClr val="accent4"/>
                </a:solidFill>
              </a:rPr>
              <a:t> (</a:t>
            </a:r>
            <a:r>
              <a:rPr lang="de-DE" sz="1000" dirty="0" err="1">
                <a:solidFill>
                  <a:schemeClr val="accent4"/>
                </a:solidFill>
              </a:rPr>
              <a:t>general</a:t>
            </a:r>
            <a:r>
              <a:rPr lang="de-DE" sz="1000" dirty="0">
                <a:solidFill>
                  <a:schemeClr val="accent4"/>
                </a:solidFill>
              </a:rPr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b="1" dirty="0"/>
              <a:t>SP-EU </a:t>
            </a:r>
            <a:r>
              <a:rPr lang="de-DE" sz="1000" b="1" dirty="0" err="1"/>
              <a:t>color</a:t>
            </a:r>
            <a:r>
              <a:rPr lang="de-DE" sz="1000" b="1" dirty="0"/>
              <a:t> </a:t>
            </a:r>
            <a:r>
              <a:rPr lang="de-DE" sz="1000" b="1" dirty="0" err="1"/>
              <a:t>palette</a:t>
            </a:r>
            <a:r>
              <a:rPr lang="de-DE" sz="1000" b="1" dirty="0"/>
              <a:t> (</a:t>
            </a:r>
            <a:r>
              <a:rPr lang="de-DE" sz="1000" b="1" dirty="0" err="1"/>
              <a:t>focus</a:t>
            </a:r>
            <a:r>
              <a:rPr lang="de-DE" sz="1000" b="1" dirty="0"/>
              <a:t> </a:t>
            </a:r>
            <a:r>
              <a:rPr lang="de-DE" sz="1000" b="1" dirty="0" err="1"/>
              <a:t>groups</a:t>
            </a:r>
            <a:r>
              <a:rPr lang="de-DE" sz="1000" b="1" dirty="0"/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template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for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images</a:t>
            </a:r>
            <a:r>
              <a:rPr lang="de-DE" sz="1000" dirty="0">
                <a:solidFill>
                  <a:schemeClr val="accent4"/>
                </a:solidFill>
              </a:rPr>
              <a:t>, </a:t>
            </a:r>
            <a:r>
              <a:rPr lang="de-DE" sz="1000" dirty="0" err="1">
                <a:solidFill>
                  <a:schemeClr val="accent4"/>
                </a:solidFill>
              </a:rPr>
              <a:t>graphical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content</a:t>
            </a:r>
            <a:r>
              <a:rPr lang="de-DE" sz="1000" dirty="0">
                <a:solidFill>
                  <a:schemeClr val="accent4"/>
                </a:solidFill>
              </a:rPr>
              <a:t> etc.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table</a:t>
            </a:r>
            <a:r>
              <a:rPr lang="de-DE" sz="1000" dirty="0">
                <a:solidFill>
                  <a:schemeClr val="accent4"/>
                </a:solidFill>
              </a:rPr>
              <a:t> design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8648058D-3344-334D-891C-C93CE6C6E013}"/>
              </a:ext>
            </a:extLst>
          </p:cNvPr>
          <p:cNvSpPr/>
          <p:nvPr/>
        </p:nvSpPr>
        <p:spPr>
          <a:xfrm>
            <a:off x="360000" y="988900"/>
            <a:ext cx="1079500" cy="1079500"/>
          </a:xfrm>
          <a:prstGeom prst="rect">
            <a:avLst/>
          </a:prstGeom>
          <a:solidFill>
            <a:srgbClr val="9A49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de-DE" sz="135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8" name="Rechteck 11">
            <a:extLst>
              <a:ext uri="{FF2B5EF4-FFF2-40B4-BE49-F238E27FC236}">
                <a16:creationId xmlns:a16="http://schemas.microsoft.com/office/drawing/2014/main" id="{C6379F96-5DFA-4F45-B46C-2B9F8E412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762" y="2219212"/>
            <a:ext cx="11842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 err="1">
                <a:latin typeface="Arial" charset="0"/>
                <a:ea typeface="ＭＳ Ｐゴシック" charset="0"/>
                <a:cs typeface="ＭＳ Ｐゴシック" charset="0"/>
              </a:rPr>
              <a:t>Purple</a:t>
            </a:r>
            <a:b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#9A498F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LGBTIQ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persons</a:t>
            </a: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B9DB21E0-C2EC-1F48-9187-40ECAA732B35}"/>
              </a:ext>
            </a:extLst>
          </p:cNvPr>
          <p:cNvSpPr/>
          <p:nvPr/>
        </p:nvSpPr>
        <p:spPr>
          <a:xfrm>
            <a:off x="1704612" y="988900"/>
            <a:ext cx="1081088" cy="1079500"/>
          </a:xfrm>
          <a:prstGeom prst="rect">
            <a:avLst/>
          </a:prstGeom>
          <a:solidFill>
            <a:srgbClr val="DC3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de-DE" sz="135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AA9DF3C-417A-C245-BA83-8D302BA18966}"/>
              </a:ext>
            </a:extLst>
          </p:cNvPr>
          <p:cNvSpPr/>
          <p:nvPr/>
        </p:nvSpPr>
        <p:spPr>
          <a:xfrm>
            <a:off x="3053987" y="988900"/>
            <a:ext cx="1081088" cy="1079500"/>
          </a:xfrm>
          <a:prstGeom prst="rect">
            <a:avLst/>
          </a:prstGeom>
          <a:solidFill>
            <a:srgbClr val="F09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 sz="1350" dirty="0">
              <a:solidFill>
                <a:schemeClr val="accent1"/>
              </a:solidFill>
            </a:endParaRPr>
          </a:p>
        </p:txBody>
      </p:sp>
      <p:sp>
        <p:nvSpPr>
          <p:cNvPr id="21" name="Rechteck 11">
            <a:extLst>
              <a:ext uri="{FF2B5EF4-FFF2-40B4-BE49-F238E27FC236}">
                <a16:creationId xmlns:a16="http://schemas.microsoft.com/office/drawing/2014/main" id="{5372BC49-0892-8742-86C6-29273B95C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9375" y="2219212"/>
            <a:ext cx="1184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 err="1">
                <a:latin typeface="Arial" charset="0"/>
                <a:ea typeface="ＭＳ Ｐゴシック" charset="0"/>
                <a:cs typeface="ＭＳ Ｐゴシック" charset="0"/>
              </a:rPr>
              <a:t>Red</a:t>
            </a:r>
            <a:b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#DB4068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Refugees</a:t>
            </a: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and</a:t>
            </a: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first</a:t>
            </a: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geneartion</a:t>
            </a: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immigrants</a:t>
            </a: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Rechteck 12">
            <a:extLst>
              <a:ext uri="{FF2B5EF4-FFF2-40B4-BE49-F238E27FC236}">
                <a16:creationId xmlns:a16="http://schemas.microsoft.com/office/drawing/2014/main" id="{B5AB4053-CC7B-A84A-B8DE-3A571DC51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3987" y="2219212"/>
            <a:ext cx="116205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Orange</a:t>
            </a: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#F39258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Older</a:t>
            </a: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adults</a:t>
            </a: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65F3E6E8-C4BF-7B4C-98B8-33D82E1A33A6}"/>
              </a:ext>
            </a:extLst>
          </p:cNvPr>
          <p:cNvSpPr/>
          <p:nvPr/>
        </p:nvSpPr>
        <p:spPr>
          <a:xfrm>
            <a:off x="4430350" y="988900"/>
            <a:ext cx="1079500" cy="1079500"/>
          </a:xfrm>
          <a:prstGeom prst="rect">
            <a:avLst/>
          </a:prstGeom>
          <a:solidFill>
            <a:srgbClr val="E6B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 sz="1350" dirty="0">
              <a:solidFill>
                <a:srgbClr val="1C89CA"/>
              </a:solidFill>
            </a:endParaRPr>
          </a:p>
        </p:txBody>
      </p:sp>
      <p:sp>
        <p:nvSpPr>
          <p:cNvPr id="24" name="Rechteck 12">
            <a:extLst>
              <a:ext uri="{FF2B5EF4-FFF2-40B4-BE49-F238E27FC236}">
                <a16:creationId xmlns:a16="http://schemas.microsoft.com/office/drawing/2014/main" id="{D21A20E4-54BB-3545-9D70-5C8BFF3B2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0350" y="2219212"/>
            <a:ext cx="1160462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Yellow</a:t>
            </a: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#E5B735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Link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worker</a:t>
            </a: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782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271651-8E20-314E-963C-02777D51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SP-EU template for images, graphical content etc.</a:t>
            </a:r>
            <a:endParaRPr lang="en-GB" dirty="0"/>
          </a:p>
        </p:txBody>
      </p:sp>
      <p:sp>
        <p:nvSpPr>
          <p:cNvPr id="4" name="Textplatzhalter 12">
            <a:extLst>
              <a:ext uri="{FF2B5EF4-FFF2-40B4-BE49-F238E27FC236}">
                <a16:creationId xmlns:a16="http://schemas.microsoft.com/office/drawing/2014/main" id="{A75B1BDC-9591-7B48-A03A-B7E17AF21E28}"/>
              </a:ext>
            </a:extLst>
          </p:cNvPr>
          <p:cNvSpPr txBox="1">
            <a:spLocks/>
          </p:cNvSpPr>
          <p:nvPr/>
        </p:nvSpPr>
        <p:spPr bwMode="auto">
          <a:xfrm>
            <a:off x="7607300" y="1231900"/>
            <a:ext cx="1254598" cy="308809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  <a:ext uri="{909E8E84-426E-40dd-AFC4-6F175D3DCCD1}"/>
            <a:ext uri="{91240B29-F687-4f45-9708-019B960494DF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33350" indent="-133350" algn="l" rtl="0" eaLnBrk="1" fontAlgn="base" hangingPunct="1">
              <a:lnSpc>
                <a:spcPts val="1650"/>
              </a:lnSpc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01638" indent="-214313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512763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647700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782638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multi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content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template</a:t>
            </a:r>
            <a:endParaRPr lang="de-DE" sz="1000" dirty="0">
              <a:solidFill>
                <a:schemeClr val="accent4"/>
              </a:solidFill>
            </a:endParaRP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color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palette</a:t>
            </a:r>
            <a:r>
              <a:rPr lang="de-DE" sz="1000" dirty="0">
                <a:solidFill>
                  <a:schemeClr val="accent4"/>
                </a:solidFill>
              </a:rPr>
              <a:t> (</a:t>
            </a:r>
            <a:r>
              <a:rPr lang="de-DE" sz="1000" dirty="0" err="1">
                <a:solidFill>
                  <a:schemeClr val="accent4"/>
                </a:solidFill>
              </a:rPr>
              <a:t>general</a:t>
            </a:r>
            <a:r>
              <a:rPr lang="de-DE" sz="1000" dirty="0">
                <a:solidFill>
                  <a:schemeClr val="accent4"/>
                </a:solidFill>
              </a:rPr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color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palette</a:t>
            </a:r>
            <a:r>
              <a:rPr lang="de-DE" sz="1000" dirty="0">
                <a:solidFill>
                  <a:schemeClr val="accent4"/>
                </a:solidFill>
              </a:rPr>
              <a:t> (</a:t>
            </a:r>
            <a:r>
              <a:rPr lang="de-DE" sz="1000" dirty="0" err="1">
                <a:solidFill>
                  <a:schemeClr val="accent4"/>
                </a:solidFill>
              </a:rPr>
              <a:t>focus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groups</a:t>
            </a:r>
            <a:r>
              <a:rPr lang="de-DE" sz="1000" dirty="0">
                <a:solidFill>
                  <a:schemeClr val="accent4"/>
                </a:solidFill>
              </a:rPr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b="1" dirty="0">
                <a:solidFill>
                  <a:schemeClr val="tx2"/>
                </a:solidFill>
              </a:rPr>
              <a:t>SP-EU </a:t>
            </a:r>
            <a:r>
              <a:rPr lang="de-DE" sz="1000" b="1" dirty="0" err="1">
                <a:solidFill>
                  <a:schemeClr val="tx2"/>
                </a:solidFill>
              </a:rPr>
              <a:t>template</a:t>
            </a:r>
            <a:r>
              <a:rPr lang="de-DE" sz="1000" b="1" dirty="0">
                <a:solidFill>
                  <a:schemeClr val="tx2"/>
                </a:solidFill>
              </a:rPr>
              <a:t> </a:t>
            </a:r>
            <a:r>
              <a:rPr lang="de-DE" sz="1000" b="1" dirty="0" err="1">
                <a:solidFill>
                  <a:schemeClr val="tx2"/>
                </a:solidFill>
              </a:rPr>
              <a:t>for</a:t>
            </a:r>
            <a:r>
              <a:rPr lang="de-DE" sz="1000" b="1" dirty="0">
                <a:solidFill>
                  <a:schemeClr val="tx2"/>
                </a:solidFill>
              </a:rPr>
              <a:t> </a:t>
            </a:r>
            <a:r>
              <a:rPr lang="de-DE" sz="1000" b="1" dirty="0" err="1">
                <a:solidFill>
                  <a:schemeClr val="tx2"/>
                </a:solidFill>
              </a:rPr>
              <a:t>images</a:t>
            </a:r>
            <a:r>
              <a:rPr lang="de-DE" sz="1000" b="1" dirty="0">
                <a:solidFill>
                  <a:schemeClr val="tx2"/>
                </a:solidFill>
              </a:rPr>
              <a:t>, </a:t>
            </a:r>
            <a:r>
              <a:rPr lang="de-DE" sz="1000" b="1" dirty="0" err="1">
                <a:solidFill>
                  <a:schemeClr val="tx2"/>
                </a:solidFill>
              </a:rPr>
              <a:t>graphical</a:t>
            </a:r>
            <a:r>
              <a:rPr lang="de-DE" sz="1000" b="1" dirty="0">
                <a:solidFill>
                  <a:schemeClr val="tx2"/>
                </a:solidFill>
              </a:rPr>
              <a:t> </a:t>
            </a:r>
            <a:r>
              <a:rPr lang="de-DE" sz="1000" b="1" dirty="0" err="1">
                <a:solidFill>
                  <a:schemeClr val="tx2"/>
                </a:solidFill>
              </a:rPr>
              <a:t>content</a:t>
            </a:r>
            <a:r>
              <a:rPr lang="de-DE" sz="1000" b="1" dirty="0">
                <a:solidFill>
                  <a:schemeClr val="tx2"/>
                </a:solidFill>
              </a:rPr>
              <a:t> etc.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table</a:t>
            </a:r>
            <a:r>
              <a:rPr lang="de-DE" sz="1000" dirty="0">
                <a:solidFill>
                  <a:schemeClr val="accent4"/>
                </a:solidFill>
              </a:rPr>
              <a:t> design</a:t>
            </a:r>
          </a:p>
        </p:txBody>
      </p:sp>
    </p:spTree>
    <p:extLst>
      <p:ext uri="{BB962C8B-B14F-4D97-AF65-F5344CB8AC3E}">
        <p14:creationId xmlns:p14="http://schemas.microsoft.com/office/powerpoint/2010/main" val="248073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271651-8E20-314E-963C-02777D51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SP-EU table design</a:t>
            </a:r>
            <a:endParaRPr lang="en-GB" dirty="0"/>
          </a:p>
        </p:txBody>
      </p:sp>
      <p:sp>
        <p:nvSpPr>
          <p:cNvPr id="4" name="Textplatzhalter 12">
            <a:extLst>
              <a:ext uri="{FF2B5EF4-FFF2-40B4-BE49-F238E27FC236}">
                <a16:creationId xmlns:a16="http://schemas.microsoft.com/office/drawing/2014/main" id="{A75B1BDC-9591-7B48-A03A-B7E17AF21E28}"/>
              </a:ext>
            </a:extLst>
          </p:cNvPr>
          <p:cNvSpPr txBox="1">
            <a:spLocks/>
          </p:cNvSpPr>
          <p:nvPr/>
        </p:nvSpPr>
        <p:spPr bwMode="auto">
          <a:xfrm>
            <a:off x="7607300" y="1231900"/>
            <a:ext cx="1254598" cy="308809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  <a:ext uri="{909E8E84-426E-40dd-AFC4-6F175D3DCCD1}"/>
            <a:ext uri="{91240B29-F687-4f45-9708-019B960494DF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33350" indent="-133350" algn="l" rtl="0" eaLnBrk="1" fontAlgn="base" hangingPunct="1">
              <a:lnSpc>
                <a:spcPts val="1650"/>
              </a:lnSpc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01638" indent="-214313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512763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647700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Lucida Grande" panose="020B0600040502020204" pitchFamily="34" charset="0"/>
              <a:buChar char="–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782638" indent="-133350" algn="l" rtl="0" eaLnBrk="1" fontAlgn="base" hangingPunct="1">
              <a:spcBef>
                <a:spcPct val="0"/>
              </a:spcBef>
              <a:spcAft>
                <a:spcPts val="75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multi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content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template</a:t>
            </a:r>
            <a:endParaRPr lang="de-DE" sz="1000" dirty="0">
              <a:solidFill>
                <a:schemeClr val="accent4"/>
              </a:solidFill>
            </a:endParaRP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color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palette</a:t>
            </a:r>
            <a:r>
              <a:rPr lang="de-DE" sz="1000" dirty="0">
                <a:solidFill>
                  <a:schemeClr val="accent4"/>
                </a:solidFill>
              </a:rPr>
              <a:t> (</a:t>
            </a:r>
            <a:r>
              <a:rPr lang="de-DE" sz="1000" dirty="0" err="1">
                <a:solidFill>
                  <a:schemeClr val="accent4"/>
                </a:solidFill>
              </a:rPr>
              <a:t>general</a:t>
            </a:r>
            <a:r>
              <a:rPr lang="de-DE" sz="1000" dirty="0">
                <a:solidFill>
                  <a:schemeClr val="accent4"/>
                </a:solidFill>
              </a:rPr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color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palette</a:t>
            </a:r>
            <a:r>
              <a:rPr lang="de-DE" sz="1000" dirty="0">
                <a:solidFill>
                  <a:schemeClr val="accent4"/>
                </a:solidFill>
              </a:rPr>
              <a:t> (</a:t>
            </a:r>
            <a:r>
              <a:rPr lang="de-DE" sz="1000" dirty="0" err="1">
                <a:solidFill>
                  <a:schemeClr val="accent4"/>
                </a:solidFill>
              </a:rPr>
              <a:t>focus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groups</a:t>
            </a:r>
            <a:r>
              <a:rPr lang="de-DE" sz="1000" dirty="0">
                <a:solidFill>
                  <a:schemeClr val="accent4"/>
                </a:solidFill>
              </a:rPr>
              <a:t>)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dirty="0">
                <a:solidFill>
                  <a:schemeClr val="accent4"/>
                </a:solidFill>
              </a:rPr>
              <a:t>SP-EU </a:t>
            </a:r>
            <a:r>
              <a:rPr lang="de-DE" sz="1000" dirty="0" err="1">
                <a:solidFill>
                  <a:schemeClr val="accent4"/>
                </a:solidFill>
              </a:rPr>
              <a:t>template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for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images</a:t>
            </a:r>
            <a:r>
              <a:rPr lang="de-DE" sz="1000" dirty="0">
                <a:solidFill>
                  <a:schemeClr val="accent4"/>
                </a:solidFill>
              </a:rPr>
              <a:t>, </a:t>
            </a:r>
            <a:r>
              <a:rPr lang="de-DE" sz="1000" dirty="0" err="1">
                <a:solidFill>
                  <a:schemeClr val="accent4"/>
                </a:solidFill>
              </a:rPr>
              <a:t>graphical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content</a:t>
            </a:r>
            <a:r>
              <a:rPr lang="de-DE" sz="1000" dirty="0">
                <a:solidFill>
                  <a:schemeClr val="accent4"/>
                </a:solidFill>
              </a:rPr>
              <a:t> etc.</a:t>
            </a:r>
          </a:p>
          <a:p>
            <a:pPr marL="0" indent="0" defTabSz="914400">
              <a:lnSpc>
                <a:spcPts val="1100"/>
              </a:lnSpc>
              <a:spcAft>
                <a:spcPts val="500"/>
              </a:spcAft>
              <a:buNone/>
            </a:pPr>
            <a:r>
              <a:rPr lang="de-DE" sz="1000" b="1" dirty="0">
                <a:solidFill>
                  <a:schemeClr val="tx2"/>
                </a:solidFill>
              </a:rPr>
              <a:t>SP-EU </a:t>
            </a:r>
            <a:r>
              <a:rPr lang="de-DE" sz="1000" b="1" dirty="0" err="1">
                <a:solidFill>
                  <a:schemeClr val="tx2"/>
                </a:solidFill>
              </a:rPr>
              <a:t>table</a:t>
            </a:r>
            <a:r>
              <a:rPr lang="de-DE" sz="1000" b="1" dirty="0">
                <a:solidFill>
                  <a:schemeClr val="tx2"/>
                </a:solidFill>
              </a:rPr>
              <a:t> design</a:t>
            </a:r>
          </a:p>
        </p:txBody>
      </p:sp>
      <p:graphicFrame>
        <p:nvGraphicFramePr>
          <p:cNvPr id="5" name="Inhaltsplatzhalter 3">
            <a:extLst>
              <a:ext uri="{FF2B5EF4-FFF2-40B4-BE49-F238E27FC236}">
                <a16:creationId xmlns:a16="http://schemas.microsoft.com/office/drawing/2014/main" id="{1037482A-7770-1948-8EA3-BE25A1DB53E3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960051034"/>
              </p:ext>
            </p:extLst>
          </p:nvPr>
        </p:nvGraphicFramePr>
        <p:xfrm>
          <a:off x="360000" y="990000"/>
          <a:ext cx="6839635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47837">
                  <a:extLst>
                    <a:ext uri="{9D8B030D-6E8A-4147-A177-3AD203B41FA5}">
                      <a16:colId xmlns:a16="http://schemas.microsoft.com/office/drawing/2014/main" val="1577022793"/>
                    </a:ext>
                  </a:extLst>
                </a:gridCol>
                <a:gridCol w="988017">
                  <a:extLst>
                    <a:ext uri="{9D8B030D-6E8A-4147-A177-3AD203B41FA5}">
                      <a16:colId xmlns:a16="http://schemas.microsoft.com/office/drawing/2014/main" val="2018875856"/>
                    </a:ext>
                  </a:extLst>
                </a:gridCol>
                <a:gridCol w="1367927">
                  <a:extLst>
                    <a:ext uri="{9D8B030D-6E8A-4147-A177-3AD203B41FA5}">
                      <a16:colId xmlns:a16="http://schemas.microsoft.com/office/drawing/2014/main" val="3169883240"/>
                    </a:ext>
                  </a:extLst>
                </a:gridCol>
                <a:gridCol w="1367927">
                  <a:extLst>
                    <a:ext uri="{9D8B030D-6E8A-4147-A177-3AD203B41FA5}">
                      <a16:colId xmlns:a16="http://schemas.microsoft.com/office/drawing/2014/main" val="3011487152"/>
                    </a:ext>
                  </a:extLst>
                </a:gridCol>
                <a:gridCol w="1367927">
                  <a:extLst>
                    <a:ext uri="{9D8B030D-6E8A-4147-A177-3AD203B41FA5}">
                      <a16:colId xmlns:a16="http://schemas.microsoft.com/office/drawing/2014/main" val="1487707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Table header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80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Table cell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52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8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2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23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3094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CA_PowerPoint-Master">
  <a:themeElements>
    <a:clrScheme name="SP-EU project">
      <a:dk1>
        <a:srgbClr val="283263"/>
      </a:dk1>
      <a:lt1>
        <a:srgbClr val="FFFFFF"/>
      </a:lt1>
      <a:dk2>
        <a:srgbClr val="283263"/>
      </a:dk2>
      <a:lt2>
        <a:srgbClr val="FFFFFF"/>
      </a:lt2>
      <a:accent1>
        <a:srgbClr val="FF8F00"/>
      </a:accent1>
      <a:accent2>
        <a:srgbClr val="008696"/>
      </a:accent2>
      <a:accent3>
        <a:srgbClr val="054928"/>
      </a:accent3>
      <a:accent4>
        <a:srgbClr val="B3AABD"/>
      </a:accent4>
      <a:accent5>
        <a:srgbClr val="FF8F00"/>
      </a:accent5>
      <a:accent6>
        <a:srgbClr val="008696"/>
      </a:accent6>
      <a:hlink>
        <a:srgbClr val="054928"/>
      </a:hlink>
      <a:folHlink>
        <a:srgbClr val="B3AABD"/>
      </a:folHlink>
    </a:clrScheme>
    <a:fontScheme name="Galathea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FAA26D3D-D897-4be2-8F04-BA451C77F1D7}"/>
          <a:ext uri="{909E8E84-426E-40dd-AFC4-6F175D3DCCD1}"/>
          <a:ext uri="{91240B29-F687-4f45-9708-019B960494DF}"/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algn="l" defTabSz="914400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8" id="{0C9A1B81-71EB-054E-B928-D86F94332C1F}" vid="{C2BEA2F5-5CF0-054D-AC50-F95A22ACAB23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SP-EU_PP Template with menu</Template>
  <TotalTime>0</TotalTime>
  <Words>322</Words>
  <Application>Microsoft Office PowerPoint</Application>
  <PresentationFormat>Bildschirmpräsentation (16:9)</PresentationFormat>
  <Paragraphs>76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4" baseType="lpstr">
      <vt:lpstr>ＭＳ Ｐゴシック</vt:lpstr>
      <vt:lpstr>Arial</vt:lpstr>
      <vt:lpstr>Calibri</vt:lpstr>
      <vt:lpstr>Geneva</vt:lpstr>
      <vt:lpstr>Lucida Grande</vt:lpstr>
      <vt:lpstr>Tw Cen MT</vt:lpstr>
      <vt:lpstr>Wingdings</vt:lpstr>
      <vt:lpstr>CoCA_PowerPoint-Master</vt:lpstr>
      <vt:lpstr>Social Prescribing to promote and improve access to health and care services for people in vulnerable situations in Europe</vt:lpstr>
      <vt:lpstr>SP-EU multi content template</vt:lpstr>
      <vt:lpstr>SP-EU color palette (general)</vt:lpstr>
      <vt:lpstr>SP-EU color palette (focus groups)</vt:lpstr>
      <vt:lpstr>SP-EU template for images, graphical content etc.</vt:lpstr>
      <vt:lpstr>SP-EU table 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Prescribing to promote and improve access to health and care services for people in vulnerable situations in Europe</dc:title>
  <dc:creator>Tassilo Steinmann</dc:creator>
  <cp:lastModifiedBy>Tassilo Steinmann</cp:lastModifiedBy>
  <cp:revision>1</cp:revision>
  <cp:lastPrinted>2016-02-04T13:50:37Z</cp:lastPrinted>
  <dcterms:created xsi:type="dcterms:W3CDTF">2025-05-05T09:59:38Z</dcterms:created>
  <dcterms:modified xsi:type="dcterms:W3CDTF">2025-05-05T10:00:05Z</dcterms:modified>
</cp:coreProperties>
</file>